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90" r:id="rId9"/>
    <p:sldId id="263" r:id="rId10"/>
    <p:sldId id="264" r:id="rId11"/>
    <p:sldId id="265" r:id="rId12"/>
    <p:sldId id="266" r:id="rId13"/>
    <p:sldId id="267" r:id="rId14"/>
    <p:sldId id="268" r:id="rId15"/>
    <p:sldId id="269" r:id="rId16"/>
    <p:sldId id="270" r:id="rId17"/>
    <p:sldId id="271" r:id="rId18"/>
    <p:sldId id="287" r:id="rId19"/>
    <p:sldId id="289" r:id="rId20"/>
    <p:sldId id="272" r:id="rId21"/>
    <p:sldId id="29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98" d="100"/>
          <a:sy n="98" d="100"/>
        </p:scale>
        <p:origin x="54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0B96D-B40C-4A6D-A7CB-F1933B4A0FCA}" type="datetimeFigureOut">
              <a:rPr lang="en-IN" smtClean="0"/>
              <a:t>04-01-2024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638DA-C862-4538-95D7-8B81C4620881}" type="slidenum">
              <a:rPr lang="en-IN" smtClean="0"/>
              <a:t>‹#›</a:t>
            </a:fld>
            <a:endParaRPr lang="en-IN"/>
          </a:p>
        </p:txBody>
      </p:sp>
    </p:spTree>
    <p:extLst>
      <p:ext uri="{BB962C8B-B14F-4D97-AF65-F5344CB8AC3E}">
        <p14:creationId xmlns:p14="http://schemas.microsoft.com/office/powerpoint/2010/main" val="72150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ABD26D-71B7-4258-91C5-F3E7EB2063C5}" type="datetime1">
              <a:rPr lang="en-IN" smtClean="0"/>
              <a:t>04-01-2024</a:t>
            </a:fld>
            <a:endParaRPr lang="en-US" dirty="0"/>
          </a:p>
        </p:txBody>
      </p:sp>
      <p:sp>
        <p:nvSpPr>
          <p:cNvPr id="5" name="Footer Placeholder 4"/>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EA0C04-87C5-463C-8253-82984F2C803D}" type="datetime1">
              <a:rPr lang="en-IN" smtClean="0"/>
              <a:t>04-01-2024</a:t>
            </a:fld>
            <a:endParaRPr lang="en-US" dirty="0"/>
          </a:p>
        </p:txBody>
      </p:sp>
      <p:sp>
        <p:nvSpPr>
          <p:cNvPr id="5" name="Footer Placeholder 4"/>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31A098-5156-48FC-9E36-6AE5868E33E7}" type="datetime1">
              <a:rPr lang="en-IN" smtClean="0"/>
              <a:t>04-01-2024</a:t>
            </a:fld>
            <a:endParaRPr lang="en-US" dirty="0"/>
          </a:p>
        </p:txBody>
      </p:sp>
      <p:sp>
        <p:nvSpPr>
          <p:cNvPr id="5" name="Footer Placeholder 4"/>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35957F-B662-4095-8938-9DFD30FFB46B}" type="datetime1">
              <a:rPr lang="en-IN" smtClean="0"/>
              <a:t>04-01-2024</a:t>
            </a:fld>
            <a:endParaRPr lang="en-US" dirty="0"/>
          </a:p>
        </p:txBody>
      </p:sp>
      <p:sp>
        <p:nvSpPr>
          <p:cNvPr id="5" name="Footer Placeholder 4"/>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6BD3F-04D2-49CB-A623-F087517D98E5}" type="datetime1">
              <a:rPr lang="en-IN" smtClean="0"/>
              <a:t>04-01-2024</a:t>
            </a:fld>
            <a:endParaRPr lang="en-US" dirty="0"/>
          </a:p>
        </p:txBody>
      </p:sp>
      <p:sp>
        <p:nvSpPr>
          <p:cNvPr id="5" name="Footer Placeholder 4"/>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E6A9DA-7E0C-408E-8D1F-3252083A47CB}" type="datetime1">
              <a:rPr lang="en-IN" smtClean="0"/>
              <a:t>04-01-2024</a:t>
            </a:fld>
            <a:endParaRPr lang="en-US" dirty="0"/>
          </a:p>
        </p:txBody>
      </p:sp>
      <p:sp>
        <p:nvSpPr>
          <p:cNvPr id="6" name="Footer Placeholder 5"/>
          <p:cNvSpPr>
            <a:spLocks noGrp="1"/>
          </p:cNvSpPr>
          <p:nvPr>
            <p:ph type="ftr" sz="quarter" idx="11"/>
          </p:nvPr>
        </p:nvSpPr>
        <p:spPr/>
        <p:txBody>
          <a:bodyPr/>
          <a:lstStyle/>
          <a:p>
            <a:r>
              <a:rPr lang="en-US"/>
              <a:t>Intro to Processor Architecture (Spring 2024)</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3E10F0-067A-42BF-9604-C05E4B6FAE05}" type="datetime1">
              <a:rPr lang="en-IN" smtClean="0"/>
              <a:t>04-01-2024</a:t>
            </a:fld>
            <a:endParaRPr lang="en-US" dirty="0"/>
          </a:p>
        </p:txBody>
      </p:sp>
      <p:sp>
        <p:nvSpPr>
          <p:cNvPr id="8" name="Footer Placeholder 7"/>
          <p:cNvSpPr>
            <a:spLocks noGrp="1"/>
          </p:cNvSpPr>
          <p:nvPr>
            <p:ph type="ftr" sz="quarter" idx="11"/>
          </p:nvPr>
        </p:nvSpPr>
        <p:spPr/>
        <p:txBody>
          <a:bodyPr/>
          <a:lstStyle/>
          <a:p>
            <a:r>
              <a:rPr lang="en-US"/>
              <a:t>Intro to Processor Architecture (Spring 2024)</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4EEA2F-5378-44D3-AFA7-13FFC00200AF}" type="datetime1">
              <a:rPr lang="en-IN" smtClean="0"/>
              <a:t>04-01-2024</a:t>
            </a:fld>
            <a:endParaRPr lang="en-US" dirty="0"/>
          </a:p>
        </p:txBody>
      </p:sp>
      <p:sp>
        <p:nvSpPr>
          <p:cNvPr id="4" name="Footer Placeholder 3"/>
          <p:cNvSpPr>
            <a:spLocks noGrp="1"/>
          </p:cNvSpPr>
          <p:nvPr>
            <p:ph type="ftr" sz="quarter" idx="11"/>
          </p:nvPr>
        </p:nvSpPr>
        <p:spPr/>
        <p:txBody>
          <a:bodyPr/>
          <a:lstStyle/>
          <a:p>
            <a:r>
              <a:rPr lang="en-US"/>
              <a:t>Intro to Processor Architecture (Spring 2024)</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D10A913-8AA3-4664-B0C3-8FFE34EED647}" type="datetime1">
              <a:rPr lang="en-IN" smtClean="0"/>
              <a:t>04-01-2024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Intro to Processor Architecture (Spring 2024)</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0883D3-EB58-4D1C-A3D7-06AF96822091}" type="datetime1">
              <a:rPr lang="en-IN" smtClean="0"/>
              <a:t>04-01-2024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Intro to Processor Architecture (Spring 2024)</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A5DE2-1029-41CA-8C6B-DFA99D639AAD}" type="datetime1">
              <a:rPr lang="en-IN" smtClean="0"/>
              <a:t>04-01-2024</a:t>
            </a:fld>
            <a:endParaRPr lang="en-US" dirty="0"/>
          </a:p>
        </p:txBody>
      </p:sp>
      <p:sp>
        <p:nvSpPr>
          <p:cNvPr id="6" name="Footer Placeholder 5"/>
          <p:cNvSpPr>
            <a:spLocks noGrp="1"/>
          </p:cNvSpPr>
          <p:nvPr>
            <p:ph type="ftr" sz="quarter" idx="11"/>
          </p:nvPr>
        </p:nvSpPr>
        <p:spPr/>
        <p:txBody>
          <a:bodyPr/>
          <a:lstStyle/>
          <a:p>
            <a:r>
              <a:rPr lang="en-US"/>
              <a:t>Intro to Processor Architecture (Spring 2024)</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FCD2FE-7104-4EE2-9E54-69E7950CAA57}" type="datetime1">
              <a:rPr lang="en-IN" smtClean="0"/>
              <a:t>04-01-2024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Intro to Processor Architecture (Spring 2024)</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hyperlink" Target="mailto:sannidhya.gupta@research.iiit.ac.in" TargetMode="External"/><Relationship Id="rId2" Type="http://schemas.openxmlformats.org/officeDocument/2006/relationships/hyperlink" Target="mailto:kethu.sesha@students.iiit.ac.in" TargetMode="External"/><Relationship Id="rId1" Type="http://schemas.openxmlformats.org/officeDocument/2006/relationships/slideLayout" Target="../slideLayouts/slideLayout2.xml"/><Relationship Id="rId6" Type="http://schemas.openxmlformats.org/officeDocument/2006/relationships/hyperlink" Target="mailto:mahen.n@research.iiit.ac.in" TargetMode="External"/><Relationship Id="rId5" Type="http://schemas.openxmlformats.org/officeDocument/2006/relationships/hyperlink" Target="mailto:ajit.srikanth@research.iiit.ac.in" TargetMode="External"/><Relationship Id="rId4" Type="http://schemas.openxmlformats.org/officeDocument/2006/relationships/hyperlink" Target="mailto:pavan.kondooru@research.iiit.ac.i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D521-8F4F-4F58-AC34-1A31E805333D}"/>
              </a:ext>
            </a:extLst>
          </p:cNvPr>
          <p:cNvSpPr>
            <a:spLocks noGrp="1"/>
          </p:cNvSpPr>
          <p:nvPr>
            <p:ph type="ctrTitle"/>
          </p:nvPr>
        </p:nvSpPr>
        <p:spPr>
          <a:xfrm>
            <a:off x="1097280" y="2190749"/>
            <a:ext cx="10058400" cy="1458087"/>
          </a:xfrm>
        </p:spPr>
        <p:txBody>
          <a:bodyPr>
            <a:normAutofit/>
          </a:bodyPr>
          <a:lstStyle/>
          <a:p>
            <a:r>
              <a:rPr lang="en-IN" sz="4000" dirty="0"/>
              <a:t>Introduction to Processor Architecture (EC2.204)</a:t>
            </a:r>
          </a:p>
        </p:txBody>
      </p:sp>
      <p:sp>
        <p:nvSpPr>
          <p:cNvPr id="3" name="Subtitle 2">
            <a:extLst>
              <a:ext uri="{FF2B5EF4-FFF2-40B4-BE49-F238E27FC236}">
                <a16:creationId xmlns:a16="http://schemas.microsoft.com/office/drawing/2014/main" id="{19F3F99E-1154-4929-8C5D-F5FF9E945614}"/>
              </a:ext>
            </a:extLst>
          </p:cNvPr>
          <p:cNvSpPr>
            <a:spLocks noGrp="1"/>
          </p:cNvSpPr>
          <p:nvPr>
            <p:ph type="subTitle" idx="1"/>
          </p:nvPr>
        </p:nvSpPr>
        <p:spPr>
          <a:xfrm>
            <a:off x="1100051" y="3779346"/>
            <a:ext cx="10058400" cy="525954"/>
          </a:xfrm>
        </p:spPr>
        <p:txBody>
          <a:bodyPr/>
          <a:lstStyle/>
          <a:p>
            <a:r>
              <a:rPr lang="en-IN" dirty="0"/>
              <a:t>Lecture 1 - Introduction to computer systems</a:t>
            </a:r>
          </a:p>
        </p:txBody>
      </p:sp>
      <p:sp>
        <p:nvSpPr>
          <p:cNvPr id="5" name="TextBox 4">
            <a:extLst>
              <a:ext uri="{FF2B5EF4-FFF2-40B4-BE49-F238E27FC236}">
                <a16:creationId xmlns:a16="http://schemas.microsoft.com/office/drawing/2014/main" id="{9DC6BB28-2F4C-475B-924C-F8AE3EBE10AE}"/>
              </a:ext>
            </a:extLst>
          </p:cNvPr>
          <p:cNvSpPr txBox="1"/>
          <p:nvPr/>
        </p:nvSpPr>
        <p:spPr>
          <a:xfrm>
            <a:off x="2477966" y="4670698"/>
            <a:ext cx="7236083" cy="1477328"/>
          </a:xfrm>
          <a:prstGeom prst="rect">
            <a:avLst/>
          </a:prstGeom>
          <a:noFill/>
        </p:spPr>
        <p:txBody>
          <a:bodyPr wrap="none" rtlCol="0">
            <a:spAutoFit/>
          </a:bodyPr>
          <a:lstStyle/>
          <a:p>
            <a:pPr algn="ctr"/>
            <a:r>
              <a:rPr lang="en-IN" sz="2400" dirty="0">
                <a:latin typeface="+mj-lt"/>
              </a:rPr>
              <a:t>Deepak Gangadharan</a:t>
            </a:r>
          </a:p>
          <a:p>
            <a:pPr algn="ctr"/>
            <a:r>
              <a:rPr lang="en-IN" sz="2400" dirty="0">
                <a:latin typeface="+mj-lt"/>
              </a:rPr>
              <a:t>Computer Systems Group (CSG), IIIT Hyderabad</a:t>
            </a:r>
          </a:p>
          <a:p>
            <a:pPr algn="ctr"/>
            <a:endParaRPr lang="en-IN" sz="2400" dirty="0">
              <a:latin typeface="+mj-lt"/>
            </a:endParaRPr>
          </a:p>
          <a:p>
            <a:pPr algn="ctr"/>
            <a:r>
              <a:rPr lang="en-IN" dirty="0">
                <a:latin typeface="+mj-lt"/>
              </a:rPr>
              <a:t>Slide Contents: Based on materials </a:t>
            </a:r>
            <a:r>
              <a:rPr lang="en-IN">
                <a:latin typeface="+mj-lt"/>
              </a:rPr>
              <a:t>from text </a:t>
            </a:r>
            <a:r>
              <a:rPr lang="en-IN" dirty="0">
                <a:latin typeface="+mj-lt"/>
              </a:rPr>
              <a:t>books and other public sources</a:t>
            </a:r>
          </a:p>
        </p:txBody>
      </p:sp>
    </p:spTree>
    <p:extLst>
      <p:ext uri="{BB962C8B-B14F-4D97-AF65-F5344CB8AC3E}">
        <p14:creationId xmlns:p14="http://schemas.microsoft.com/office/powerpoint/2010/main" val="1541001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69A2-95DA-4B4B-A842-F0CF1BB755F4}"/>
              </a:ext>
            </a:extLst>
          </p:cNvPr>
          <p:cNvSpPr>
            <a:spLocks noGrp="1"/>
          </p:cNvSpPr>
          <p:nvPr>
            <p:ph type="title"/>
          </p:nvPr>
        </p:nvSpPr>
        <p:spPr/>
        <p:txBody>
          <a:bodyPr/>
          <a:lstStyle/>
          <a:p>
            <a:r>
              <a:rPr lang="en-IN" dirty="0"/>
              <a:t>Instruction Set Architecture (ISA)</a:t>
            </a:r>
          </a:p>
        </p:txBody>
      </p:sp>
      <p:sp>
        <p:nvSpPr>
          <p:cNvPr id="3" name="Content Placeholder 2">
            <a:extLst>
              <a:ext uri="{FF2B5EF4-FFF2-40B4-BE49-F238E27FC236}">
                <a16:creationId xmlns:a16="http://schemas.microsoft.com/office/drawing/2014/main" id="{98BDF955-D728-4DD6-B9B8-06410BFD92CF}"/>
              </a:ext>
            </a:extLst>
          </p:cNvPr>
          <p:cNvSpPr>
            <a:spLocks noGrp="1"/>
          </p:cNvSpPr>
          <p:nvPr>
            <p:ph idx="1"/>
          </p:nvPr>
        </p:nvSpPr>
        <p:spPr/>
        <p:txBody>
          <a:bodyPr/>
          <a:lstStyle/>
          <a:p>
            <a:pPr>
              <a:buFont typeface="Arial" panose="020B0604020202020204" pitchFamily="34" charset="0"/>
              <a:buChar char="•"/>
            </a:pPr>
            <a:r>
              <a:rPr lang="en-IN" dirty="0"/>
              <a:t> </a:t>
            </a:r>
            <a:r>
              <a:rPr lang="en-US" dirty="0"/>
              <a:t>ISA is an abstraction for the Software to interface with the Hardware.</a:t>
            </a:r>
          </a:p>
          <a:p>
            <a:pPr>
              <a:buFont typeface="Arial" panose="020B0604020202020204" pitchFamily="34" charset="0"/>
              <a:buChar char="•"/>
            </a:pPr>
            <a:r>
              <a:rPr lang="en-US" dirty="0"/>
              <a:t> Advantage: Multiple implementations for the same ISA.</a:t>
            </a:r>
          </a:p>
          <a:p>
            <a:pPr lvl="1">
              <a:buFont typeface="Wingdings" panose="05000000000000000000" pitchFamily="2" charset="2"/>
              <a:buChar char="§"/>
            </a:pPr>
            <a:r>
              <a:rPr lang="en-US" dirty="0"/>
              <a:t>Example: AMD Opteron 64 and Intel Pentium 4 are different Implementations of the ISA.</a:t>
            </a:r>
          </a:p>
          <a:p>
            <a:pPr lvl="1">
              <a:buFont typeface="Wingdings" panose="05000000000000000000" pitchFamily="2" charset="2"/>
              <a:buChar char="§"/>
            </a:pPr>
            <a:endParaRPr lang="en-IN" dirty="0"/>
          </a:p>
        </p:txBody>
      </p:sp>
      <p:sp>
        <p:nvSpPr>
          <p:cNvPr id="5" name="Footer Placeholder 4">
            <a:extLst>
              <a:ext uri="{FF2B5EF4-FFF2-40B4-BE49-F238E27FC236}">
                <a16:creationId xmlns:a16="http://schemas.microsoft.com/office/drawing/2014/main" id="{F1775F01-DD69-4A3C-828F-C7538E108FFD}"/>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27E575C7-9FCE-4245-BD4F-18C0DC3E11C2}"/>
              </a:ext>
            </a:extLst>
          </p:cNvPr>
          <p:cNvSpPr>
            <a:spLocks noGrp="1"/>
          </p:cNvSpPr>
          <p:nvPr>
            <p:ph type="sldNum" sz="quarter" idx="12"/>
          </p:nvPr>
        </p:nvSpPr>
        <p:spPr/>
        <p:txBody>
          <a:bodyPr/>
          <a:lstStyle/>
          <a:p>
            <a:fld id="{629637A9-119A-49DA-BD12-AAC58B377D80}" type="slidenum">
              <a:rPr lang="en-US" smtClean="0"/>
              <a:t>10</a:t>
            </a:fld>
            <a:endParaRPr lang="en-US" dirty="0"/>
          </a:p>
        </p:txBody>
      </p:sp>
      <p:pic>
        <p:nvPicPr>
          <p:cNvPr id="7" name="Picture 2">
            <a:extLst>
              <a:ext uri="{FF2B5EF4-FFF2-40B4-BE49-F238E27FC236}">
                <a16:creationId xmlns:a16="http://schemas.microsoft.com/office/drawing/2014/main" id="{75DD2347-CD83-4F7C-B214-F5D269EA4AD6}"/>
              </a:ext>
            </a:extLst>
          </p:cNvPr>
          <p:cNvPicPr>
            <a:picLocks noChangeAspect="1" noChangeArrowheads="1"/>
          </p:cNvPicPr>
          <p:nvPr/>
        </p:nvPicPr>
        <p:blipFill>
          <a:blip r:embed="rId2" cstate="print"/>
          <a:srcRect/>
          <a:stretch>
            <a:fillRect/>
          </a:stretch>
        </p:blipFill>
        <p:spPr bwMode="auto">
          <a:xfrm>
            <a:off x="6242039" y="3135490"/>
            <a:ext cx="4533900" cy="3028950"/>
          </a:xfrm>
          <a:prstGeom prst="rect">
            <a:avLst/>
          </a:prstGeom>
          <a:noFill/>
          <a:ln w="9525">
            <a:noFill/>
            <a:miter lim="800000"/>
            <a:headEnd/>
            <a:tailEnd/>
          </a:ln>
        </p:spPr>
      </p:pic>
      <p:sp>
        <p:nvSpPr>
          <p:cNvPr id="8" name="Rectangle 7">
            <a:extLst>
              <a:ext uri="{FF2B5EF4-FFF2-40B4-BE49-F238E27FC236}">
                <a16:creationId xmlns:a16="http://schemas.microsoft.com/office/drawing/2014/main" id="{E0D8AA4C-9161-47AC-B6D8-8568ED6CAD8D}"/>
              </a:ext>
            </a:extLst>
          </p:cNvPr>
          <p:cNvSpPr/>
          <p:nvPr/>
        </p:nvSpPr>
        <p:spPr>
          <a:xfrm>
            <a:off x="1670039" y="4056915"/>
            <a:ext cx="4724400" cy="2031325"/>
          </a:xfrm>
          <a:prstGeom prst="rect">
            <a:avLst/>
          </a:prstGeom>
        </p:spPr>
        <p:txBody>
          <a:bodyPr wrap="square">
            <a:spAutoFit/>
          </a:bodyPr>
          <a:lstStyle/>
          <a:p>
            <a:r>
              <a:rPr lang="en-US" dirty="0"/>
              <a:t>“. . . the attributes of a [computing] system as seen by the programmer, i.e. the conceptual structure and functional behavior, as distinct from the organization of the data flows and controls the logic design, and the physical implementation.”</a:t>
            </a:r>
          </a:p>
          <a:p>
            <a:pPr algn="r">
              <a:buFont typeface="Wingdings" pitchFamily="2" charset="2"/>
              <a:buChar char="Ø"/>
            </a:pPr>
            <a:r>
              <a:rPr lang="en-US" dirty="0">
                <a:solidFill>
                  <a:schemeClr val="accent2"/>
                </a:solidFill>
              </a:rPr>
              <a:t>Amdahl, </a:t>
            </a:r>
            <a:r>
              <a:rPr lang="en-US" dirty="0" err="1">
                <a:solidFill>
                  <a:schemeClr val="accent2"/>
                </a:solidFill>
              </a:rPr>
              <a:t>Blaaw</a:t>
            </a:r>
            <a:r>
              <a:rPr lang="en-US" dirty="0">
                <a:solidFill>
                  <a:schemeClr val="accent2"/>
                </a:solidFill>
              </a:rPr>
              <a:t>, and Brooks, 1964</a:t>
            </a:r>
          </a:p>
        </p:txBody>
      </p:sp>
    </p:spTree>
    <p:extLst>
      <p:ext uri="{BB962C8B-B14F-4D97-AF65-F5344CB8AC3E}">
        <p14:creationId xmlns:p14="http://schemas.microsoft.com/office/powerpoint/2010/main" val="2243287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F635-335D-48D5-8EB4-20625854CEB0}"/>
              </a:ext>
            </a:extLst>
          </p:cNvPr>
          <p:cNvSpPr>
            <a:spLocks noGrp="1"/>
          </p:cNvSpPr>
          <p:nvPr>
            <p:ph type="title"/>
          </p:nvPr>
        </p:nvSpPr>
        <p:spPr/>
        <p:txBody>
          <a:bodyPr/>
          <a:lstStyle/>
          <a:p>
            <a:r>
              <a:rPr lang="en-IN" dirty="0"/>
              <a:t>ISA: Hardware – Software Interface</a:t>
            </a:r>
          </a:p>
        </p:txBody>
      </p:sp>
      <p:sp>
        <p:nvSpPr>
          <p:cNvPr id="5" name="Footer Placeholder 4">
            <a:extLst>
              <a:ext uri="{FF2B5EF4-FFF2-40B4-BE49-F238E27FC236}">
                <a16:creationId xmlns:a16="http://schemas.microsoft.com/office/drawing/2014/main" id="{4576C88A-6BF5-4E67-B370-78DE643D31BA}"/>
              </a:ext>
            </a:extLst>
          </p:cNvPr>
          <p:cNvSpPr>
            <a:spLocks noGrp="1"/>
          </p:cNvSpPr>
          <p:nvPr>
            <p:ph type="ftr" sz="quarter" idx="11"/>
          </p:nvPr>
        </p:nvSpPr>
        <p:spPr/>
        <p:txBody>
          <a:bodyPr/>
          <a:lstStyle/>
          <a:p>
            <a:r>
              <a:rPr lang="en-US"/>
              <a:t>Intro to Processor Architecture (Spring 2024)</a:t>
            </a:r>
            <a:endParaRPr lang="en-US" dirty="0"/>
          </a:p>
        </p:txBody>
      </p:sp>
      <p:pic>
        <p:nvPicPr>
          <p:cNvPr id="8" name="Content Placeholder 7">
            <a:extLst>
              <a:ext uri="{FF2B5EF4-FFF2-40B4-BE49-F238E27FC236}">
                <a16:creationId xmlns:a16="http://schemas.microsoft.com/office/drawing/2014/main" id="{293E4D79-30D1-4C64-87D4-53F3C29D7189}"/>
              </a:ext>
            </a:extLst>
          </p:cNvPr>
          <p:cNvPicPr>
            <a:picLocks noGrp="1" noChangeAspect="1"/>
          </p:cNvPicPr>
          <p:nvPr>
            <p:ph idx="1"/>
          </p:nvPr>
        </p:nvPicPr>
        <p:blipFill>
          <a:blip r:embed="rId2"/>
          <a:stretch>
            <a:fillRect/>
          </a:stretch>
        </p:blipFill>
        <p:spPr>
          <a:xfrm>
            <a:off x="1989626" y="1846263"/>
            <a:ext cx="8291546" cy="4022725"/>
          </a:xfrm>
          <a:prstGeom prst="rect">
            <a:avLst/>
          </a:prstGeom>
        </p:spPr>
      </p:pic>
      <p:sp>
        <p:nvSpPr>
          <p:cNvPr id="6" name="Slide Number Placeholder 5">
            <a:extLst>
              <a:ext uri="{FF2B5EF4-FFF2-40B4-BE49-F238E27FC236}">
                <a16:creationId xmlns:a16="http://schemas.microsoft.com/office/drawing/2014/main" id="{022CAF93-135F-4E94-9BDF-D4F9BECA899E}"/>
              </a:ext>
            </a:extLst>
          </p:cNvPr>
          <p:cNvSpPr>
            <a:spLocks noGrp="1"/>
          </p:cNvSpPr>
          <p:nvPr>
            <p:ph type="sldNum" sz="quarter" idx="12"/>
          </p:nvPr>
        </p:nvSpPr>
        <p:spPr/>
        <p:txBody>
          <a:bodyPr/>
          <a:lstStyle/>
          <a:p>
            <a:fld id="{629637A9-119A-49DA-BD12-AAC58B377D80}" type="slidenum">
              <a:rPr lang="en-US" smtClean="0"/>
              <a:t>11</a:t>
            </a:fld>
            <a:endParaRPr lang="en-US" dirty="0"/>
          </a:p>
        </p:txBody>
      </p:sp>
    </p:spTree>
    <p:extLst>
      <p:ext uri="{BB962C8B-B14F-4D97-AF65-F5344CB8AC3E}">
        <p14:creationId xmlns:p14="http://schemas.microsoft.com/office/powerpoint/2010/main" val="129169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F9DD7-10A0-4BAD-82C0-A7F32E368A4D}"/>
              </a:ext>
            </a:extLst>
          </p:cNvPr>
          <p:cNvSpPr>
            <a:spLocks noGrp="1"/>
          </p:cNvSpPr>
          <p:nvPr>
            <p:ph type="title"/>
          </p:nvPr>
        </p:nvSpPr>
        <p:spPr/>
        <p:txBody>
          <a:bodyPr/>
          <a:lstStyle/>
          <a:p>
            <a:r>
              <a:rPr lang="en-IN" dirty="0"/>
              <a:t>Programming Abstractions</a:t>
            </a:r>
          </a:p>
        </p:txBody>
      </p:sp>
      <p:sp>
        <p:nvSpPr>
          <p:cNvPr id="3" name="Content Placeholder 2">
            <a:extLst>
              <a:ext uri="{FF2B5EF4-FFF2-40B4-BE49-F238E27FC236}">
                <a16:creationId xmlns:a16="http://schemas.microsoft.com/office/drawing/2014/main" id="{307C5D86-0DDE-4242-9E5A-892947195F96}"/>
              </a:ext>
            </a:extLst>
          </p:cNvPr>
          <p:cNvSpPr>
            <a:spLocks noGrp="1"/>
          </p:cNvSpPr>
          <p:nvPr>
            <p:ph idx="1"/>
          </p:nvPr>
        </p:nvSpPr>
        <p:spPr/>
        <p:txBody>
          <a:bodyPr/>
          <a:lstStyle/>
          <a:p>
            <a:pPr marL="0" indent="0">
              <a:buNone/>
            </a:pPr>
            <a:r>
              <a:rPr lang="en-US" dirty="0"/>
              <a:t>We can program a microprocessor using</a:t>
            </a:r>
          </a:p>
          <a:p>
            <a:pPr>
              <a:buFont typeface="Arial" panose="020B0604020202020204" pitchFamily="34" charset="0"/>
              <a:buChar char="•"/>
            </a:pPr>
            <a:r>
              <a:rPr lang="en-US" dirty="0"/>
              <a:t> Instruction opcodes (also called Machine Code)</a:t>
            </a:r>
          </a:p>
          <a:p>
            <a:pPr>
              <a:buFont typeface="Arial" panose="020B0604020202020204" pitchFamily="34" charset="0"/>
              <a:buChar char="•"/>
            </a:pPr>
            <a:r>
              <a:rPr lang="en-US" dirty="0"/>
              <a:t> Assembly language</a:t>
            </a:r>
          </a:p>
          <a:p>
            <a:pPr>
              <a:buFont typeface="Arial" panose="020B0604020202020204" pitchFamily="34" charset="0"/>
              <a:buChar char="•"/>
            </a:pPr>
            <a:r>
              <a:rPr lang="en-US" dirty="0"/>
              <a:t> High level programming languages </a:t>
            </a:r>
          </a:p>
          <a:p>
            <a:endParaRPr lang="en-US" dirty="0"/>
          </a:p>
          <a:p>
            <a:pPr>
              <a:buFont typeface="Wingdings" panose="05000000000000000000" pitchFamily="2" charset="2"/>
              <a:buChar char="§"/>
            </a:pPr>
            <a:r>
              <a:rPr lang="en-US" dirty="0"/>
              <a:t> The level of abstraction increases from Top to Bottom.</a:t>
            </a:r>
          </a:p>
          <a:p>
            <a:pPr>
              <a:buFont typeface="Wingdings" panose="05000000000000000000" pitchFamily="2" charset="2"/>
              <a:buChar char="§"/>
            </a:pPr>
            <a:r>
              <a:rPr lang="en-US" dirty="0"/>
              <a:t> As the level of abstraction increases, ease of programmability also increases!</a:t>
            </a:r>
          </a:p>
          <a:p>
            <a:pPr>
              <a:buFont typeface="Wingdings" panose="05000000000000000000" pitchFamily="2" charset="2"/>
              <a:buChar char="§"/>
            </a:pPr>
            <a:r>
              <a:rPr lang="en-US" dirty="0"/>
              <a:t> But we may lose the fine-grained control over the underlying hardware? </a:t>
            </a:r>
          </a:p>
          <a:p>
            <a:endParaRPr lang="en-IN" dirty="0"/>
          </a:p>
        </p:txBody>
      </p:sp>
      <p:sp>
        <p:nvSpPr>
          <p:cNvPr id="5" name="Footer Placeholder 4">
            <a:extLst>
              <a:ext uri="{FF2B5EF4-FFF2-40B4-BE49-F238E27FC236}">
                <a16:creationId xmlns:a16="http://schemas.microsoft.com/office/drawing/2014/main" id="{B592FAD6-2B3D-4428-B9BA-9FF5CFFD8469}"/>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B3F4EC4F-712D-443B-9FCA-929A6ADCC4C6}"/>
              </a:ext>
            </a:extLst>
          </p:cNvPr>
          <p:cNvSpPr>
            <a:spLocks noGrp="1"/>
          </p:cNvSpPr>
          <p:nvPr>
            <p:ph type="sldNum" sz="quarter" idx="12"/>
          </p:nvPr>
        </p:nvSpPr>
        <p:spPr/>
        <p:txBody>
          <a:bodyPr/>
          <a:lstStyle/>
          <a:p>
            <a:fld id="{629637A9-119A-49DA-BD12-AAC58B377D80}" type="slidenum">
              <a:rPr lang="en-US" smtClean="0"/>
              <a:t>12</a:t>
            </a:fld>
            <a:endParaRPr lang="en-US" dirty="0"/>
          </a:p>
        </p:txBody>
      </p:sp>
    </p:spTree>
    <p:extLst>
      <p:ext uri="{BB962C8B-B14F-4D97-AF65-F5344CB8AC3E}">
        <p14:creationId xmlns:p14="http://schemas.microsoft.com/office/powerpoint/2010/main" val="27137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134F-FEA9-446B-B491-8D399F2CA91E}"/>
              </a:ext>
            </a:extLst>
          </p:cNvPr>
          <p:cNvSpPr>
            <a:spLocks noGrp="1"/>
          </p:cNvSpPr>
          <p:nvPr>
            <p:ph type="title"/>
          </p:nvPr>
        </p:nvSpPr>
        <p:spPr/>
        <p:txBody>
          <a:bodyPr/>
          <a:lstStyle/>
          <a:p>
            <a:r>
              <a:rPr lang="en-IN" dirty="0"/>
              <a:t>ISA: Hardware – Software Interface</a:t>
            </a:r>
          </a:p>
        </p:txBody>
      </p:sp>
      <p:sp>
        <p:nvSpPr>
          <p:cNvPr id="5" name="Footer Placeholder 4">
            <a:extLst>
              <a:ext uri="{FF2B5EF4-FFF2-40B4-BE49-F238E27FC236}">
                <a16:creationId xmlns:a16="http://schemas.microsoft.com/office/drawing/2014/main" id="{779B9792-CE72-4AEC-97E6-B5B0A2FDFE96}"/>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FA00586F-BF48-4442-AE5A-40C69F42FC48}"/>
              </a:ext>
            </a:extLst>
          </p:cNvPr>
          <p:cNvSpPr>
            <a:spLocks noGrp="1"/>
          </p:cNvSpPr>
          <p:nvPr>
            <p:ph type="sldNum" sz="quarter" idx="12"/>
          </p:nvPr>
        </p:nvSpPr>
        <p:spPr/>
        <p:txBody>
          <a:bodyPr/>
          <a:lstStyle/>
          <a:p>
            <a:fld id="{629637A9-119A-49DA-BD12-AAC58B377D80}" type="slidenum">
              <a:rPr lang="en-US" smtClean="0"/>
              <a:t>13</a:t>
            </a:fld>
            <a:endParaRPr lang="en-US" dirty="0"/>
          </a:p>
        </p:txBody>
      </p:sp>
      <p:pic>
        <p:nvPicPr>
          <p:cNvPr id="7" name="Picture 2">
            <a:extLst>
              <a:ext uri="{FF2B5EF4-FFF2-40B4-BE49-F238E27FC236}">
                <a16:creationId xmlns:a16="http://schemas.microsoft.com/office/drawing/2014/main" id="{E08BB00F-F3AE-42FC-8428-7D63C6A848EB}"/>
              </a:ext>
            </a:extLst>
          </p:cNvPr>
          <p:cNvPicPr>
            <a:picLocks noGrp="1" noChangeAspect="1" noChangeArrowheads="1"/>
          </p:cNvPicPr>
          <p:nvPr>
            <p:ph idx="1"/>
          </p:nvPr>
        </p:nvPicPr>
        <p:blipFill>
          <a:blip r:embed="rId2" cstate="print"/>
          <a:srcRect/>
          <a:stretch>
            <a:fillRect/>
          </a:stretch>
        </p:blipFill>
        <p:spPr bwMode="auto">
          <a:xfrm>
            <a:off x="2078038" y="3038475"/>
            <a:ext cx="8096250" cy="1638300"/>
          </a:xfrm>
          <a:prstGeom prst="rect">
            <a:avLst/>
          </a:prstGeom>
          <a:noFill/>
          <a:ln w="9525">
            <a:noFill/>
            <a:miter lim="800000"/>
            <a:headEnd/>
            <a:tailEnd/>
          </a:ln>
        </p:spPr>
      </p:pic>
      <p:sp>
        <p:nvSpPr>
          <p:cNvPr id="8" name="Rectangle 7">
            <a:extLst>
              <a:ext uri="{FF2B5EF4-FFF2-40B4-BE49-F238E27FC236}">
                <a16:creationId xmlns:a16="http://schemas.microsoft.com/office/drawing/2014/main" id="{9D65B8E9-AC19-45EC-9BA0-3F1B4EFEB90B}"/>
              </a:ext>
            </a:extLst>
          </p:cNvPr>
          <p:cNvSpPr/>
          <p:nvPr/>
        </p:nvSpPr>
        <p:spPr>
          <a:xfrm>
            <a:off x="9326843" y="5896094"/>
            <a:ext cx="2819426" cy="369332"/>
          </a:xfrm>
          <a:prstGeom prst="rect">
            <a:avLst/>
          </a:prstGeom>
        </p:spPr>
        <p:txBody>
          <a:bodyPr wrap="none">
            <a:spAutoFit/>
          </a:bodyPr>
          <a:lstStyle/>
          <a:p>
            <a:r>
              <a:rPr lang="en-IN" dirty="0">
                <a:solidFill>
                  <a:srgbClr val="7F7F7F"/>
                </a:solidFill>
                <a:latin typeface="Calibri" panose="020F0502020204030204" pitchFamily="34" charset="0"/>
              </a:rPr>
              <a:t>Source: Bryant &amp; </a:t>
            </a:r>
            <a:r>
              <a:rPr lang="en-IN" dirty="0" err="1">
                <a:solidFill>
                  <a:srgbClr val="7F7F7F"/>
                </a:solidFill>
                <a:latin typeface="Calibri" panose="020F0502020204030204" pitchFamily="34" charset="0"/>
              </a:rPr>
              <a:t>O’Hallaron</a:t>
            </a:r>
            <a:endParaRPr lang="en-IN" dirty="0"/>
          </a:p>
        </p:txBody>
      </p:sp>
      <p:sp>
        <p:nvSpPr>
          <p:cNvPr id="9" name="Rectangle 8">
            <a:extLst>
              <a:ext uri="{FF2B5EF4-FFF2-40B4-BE49-F238E27FC236}">
                <a16:creationId xmlns:a16="http://schemas.microsoft.com/office/drawing/2014/main" id="{6365787E-1C39-4704-8C26-DA034A4C3545}"/>
              </a:ext>
            </a:extLst>
          </p:cNvPr>
          <p:cNvSpPr/>
          <p:nvPr/>
        </p:nvSpPr>
        <p:spPr>
          <a:xfrm>
            <a:off x="1180844" y="2018585"/>
            <a:ext cx="2941831" cy="369332"/>
          </a:xfrm>
          <a:prstGeom prst="rect">
            <a:avLst/>
          </a:prstGeom>
        </p:spPr>
        <p:txBody>
          <a:bodyPr wrap="none">
            <a:spAutoFit/>
          </a:bodyPr>
          <a:lstStyle/>
          <a:p>
            <a:r>
              <a:rPr lang="es-ES" dirty="0" err="1">
                <a:latin typeface="Courier"/>
              </a:rPr>
              <a:t>gcc</a:t>
            </a:r>
            <a:r>
              <a:rPr lang="es-ES" dirty="0">
                <a:latin typeface="Courier"/>
              </a:rPr>
              <a:t> -o </a:t>
            </a:r>
            <a:r>
              <a:rPr lang="es-ES" dirty="0" err="1">
                <a:latin typeface="Courier"/>
              </a:rPr>
              <a:t>hello</a:t>
            </a:r>
            <a:r>
              <a:rPr lang="es-ES" dirty="0">
                <a:latin typeface="Courier"/>
              </a:rPr>
              <a:t> </a:t>
            </a:r>
            <a:r>
              <a:rPr lang="es-ES" dirty="0" err="1">
                <a:latin typeface="Courier"/>
              </a:rPr>
              <a:t>hello.c</a:t>
            </a:r>
            <a:endParaRPr lang="en-IN" dirty="0"/>
          </a:p>
        </p:txBody>
      </p:sp>
    </p:spTree>
    <p:extLst>
      <p:ext uri="{BB962C8B-B14F-4D97-AF65-F5344CB8AC3E}">
        <p14:creationId xmlns:p14="http://schemas.microsoft.com/office/powerpoint/2010/main" val="2765217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707DB-F3BC-4587-8284-0F8CD2465B4A}"/>
              </a:ext>
            </a:extLst>
          </p:cNvPr>
          <p:cNvSpPr>
            <a:spLocks noGrp="1"/>
          </p:cNvSpPr>
          <p:nvPr>
            <p:ph type="title"/>
          </p:nvPr>
        </p:nvSpPr>
        <p:spPr/>
        <p:txBody>
          <a:bodyPr/>
          <a:lstStyle/>
          <a:p>
            <a:r>
              <a:rPr lang="en-US" dirty="0"/>
              <a:t>Running the “Hello World” Program</a:t>
            </a:r>
            <a:endParaRPr lang="en-IN" dirty="0"/>
          </a:p>
        </p:txBody>
      </p:sp>
      <p:sp>
        <p:nvSpPr>
          <p:cNvPr id="5" name="Footer Placeholder 4">
            <a:extLst>
              <a:ext uri="{FF2B5EF4-FFF2-40B4-BE49-F238E27FC236}">
                <a16:creationId xmlns:a16="http://schemas.microsoft.com/office/drawing/2014/main" id="{38BD1102-AF32-4A1F-8D86-1CECF4D2C603}"/>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5D3CC3FD-9CDB-4E52-9E45-E16E37BEAD6F}"/>
              </a:ext>
            </a:extLst>
          </p:cNvPr>
          <p:cNvSpPr>
            <a:spLocks noGrp="1"/>
          </p:cNvSpPr>
          <p:nvPr>
            <p:ph type="sldNum" sz="quarter" idx="12"/>
          </p:nvPr>
        </p:nvSpPr>
        <p:spPr/>
        <p:txBody>
          <a:bodyPr/>
          <a:lstStyle/>
          <a:p>
            <a:fld id="{629637A9-119A-49DA-BD12-AAC58B377D80}" type="slidenum">
              <a:rPr lang="en-US" smtClean="0"/>
              <a:t>14</a:t>
            </a:fld>
            <a:endParaRPr lang="en-US" dirty="0"/>
          </a:p>
        </p:txBody>
      </p:sp>
      <p:pic>
        <p:nvPicPr>
          <p:cNvPr id="7" name="Picture 2">
            <a:extLst>
              <a:ext uri="{FF2B5EF4-FFF2-40B4-BE49-F238E27FC236}">
                <a16:creationId xmlns:a16="http://schemas.microsoft.com/office/drawing/2014/main" id="{49EF5A2F-D8DF-42E8-A24C-B721E64B6BF0}"/>
              </a:ext>
            </a:extLst>
          </p:cNvPr>
          <p:cNvPicPr>
            <a:picLocks noGrp="1" noChangeAspect="1" noChangeArrowheads="1"/>
          </p:cNvPicPr>
          <p:nvPr>
            <p:ph idx="1"/>
          </p:nvPr>
        </p:nvPicPr>
        <p:blipFill>
          <a:blip r:embed="rId2" cstate="print"/>
          <a:srcRect/>
          <a:stretch>
            <a:fillRect/>
          </a:stretch>
        </p:blipFill>
        <p:spPr bwMode="auto">
          <a:xfrm>
            <a:off x="3438950" y="1846263"/>
            <a:ext cx="5374425" cy="4022725"/>
          </a:xfrm>
          <a:prstGeom prst="rect">
            <a:avLst/>
          </a:prstGeom>
          <a:noFill/>
          <a:ln w="9525">
            <a:noFill/>
            <a:miter lim="800000"/>
            <a:headEnd/>
            <a:tailEnd/>
          </a:ln>
        </p:spPr>
      </p:pic>
      <p:sp>
        <p:nvSpPr>
          <p:cNvPr id="8" name="Rectangle 7">
            <a:extLst>
              <a:ext uri="{FF2B5EF4-FFF2-40B4-BE49-F238E27FC236}">
                <a16:creationId xmlns:a16="http://schemas.microsoft.com/office/drawing/2014/main" id="{F6B1990E-1A1F-4602-9D1C-804135D50BEC}"/>
              </a:ext>
            </a:extLst>
          </p:cNvPr>
          <p:cNvSpPr/>
          <p:nvPr/>
        </p:nvSpPr>
        <p:spPr>
          <a:xfrm>
            <a:off x="9326843" y="5896094"/>
            <a:ext cx="2819426" cy="369332"/>
          </a:xfrm>
          <a:prstGeom prst="rect">
            <a:avLst/>
          </a:prstGeom>
        </p:spPr>
        <p:txBody>
          <a:bodyPr wrap="none">
            <a:spAutoFit/>
          </a:bodyPr>
          <a:lstStyle/>
          <a:p>
            <a:r>
              <a:rPr lang="en-IN" dirty="0">
                <a:solidFill>
                  <a:srgbClr val="7F7F7F"/>
                </a:solidFill>
                <a:latin typeface="Calibri" panose="020F0502020204030204" pitchFamily="34" charset="0"/>
              </a:rPr>
              <a:t>Source: Bryant &amp; </a:t>
            </a:r>
            <a:r>
              <a:rPr lang="en-IN" dirty="0" err="1">
                <a:solidFill>
                  <a:srgbClr val="7F7F7F"/>
                </a:solidFill>
                <a:latin typeface="Calibri" panose="020F0502020204030204" pitchFamily="34" charset="0"/>
              </a:rPr>
              <a:t>O’Hallaron</a:t>
            </a:r>
            <a:endParaRPr lang="en-IN" dirty="0"/>
          </a:p>
        </p:txBody>
      </p:sp>
    </p:spTree>
    <p:extLst>
      <p:ext uri="{BB962C8B-B14F-4D97-AF65-F5344CB8AC3E}">
        <p14:creationId xmlns:p14="http://schemas.microsoft.com/office/powerpoint/2010/main" val="568016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E1D7-19FA-4FD7-B082-2466CE67B9D7}"/>
              </a:ext>
            </a:extLst>
          </p:cNvPr>
          <p:cNvSpPr>
            <a:spLocks noGrp="1"/>
          </p:cNvSpPr>
          <p:nvPr>
            <p:ph type="title"/>
          </p:nvPr>
        </p:nvSpPr>
        <p:spPr/>
        <p:txBody>
          <a:bodyPr/>
          <a:lstStyle/>
          <a:p>
            <a:r>
              <a:rPr lang="en-US" dirty="0"/>
              <a:t>Running the “Hello World” Program</a:t>
            </a:r>
            <a:endParaRPr lang="en-IN" dirty="0"/>
          </a:p>
        </p:txBody>
      </p:sp>
      <p:sp>
        <p:nvSpPr>
          <p:cNvPr id="5" name="Footer Placeholder 4">
            <a:extLst>
              <a:ext uri="{FF2B5EF4-FFF2-40B4-BE49-F238E27FC236}">
                <a16:creationId xmlns:a16="http://schemas.microsoft.com/office/drawing/2014/main" id="{364172B3-A3BF-448C-A5DA-07B858EBDBB2}"/>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F8DB9478-0518-477C-A8B7-2695DF8571FF}"/>
              </a:ext>
            </a:extLst>
          </p:cNvPr>
          <p:cNvSpPr>
            <a:spLocks noGrp="1"/>
          </p:cNvSpPr>
          <p:nvPr>
            <p:ph type="sldNum" sz="quarter" idx="12"/>
          </p:nvPr>
        </p:nvSpPr>
        <p:spPr/>
        <p:txBody>
          <a:bodyPr/>
          <a:lstStyle/>
          <a:p>
            <a:fld id="{629637A9-119A-49DA-BD12-AAC58B377D80}" type="slidenum">
              <a:rPr lang="en-US" smtClean="0"/>
              <a:t>15</a:t>
            </a:fld>
            <a:endParaRPr lang="en-US" dirty="0"/>
          </a:p>
        </p:txBody>
      </p:sp>
      <p:pic>
        <p:nvPicPr>
          <p:cNvPr id="7" name="Picture 2">
            <a:extLst>
              <a:ext uri="{FF2B5EF4-FFF2-40B4-BE49-F238E27FC236}">
                <a16:creationId xmlns:a16="http://schemas.microsoft.com/office/drawing/2014/main" id="{EAC8494E-9AD9-4018-B089-4AF2D30EDE83}"/>
              </a:ext>
            </a:extLst>
          </p:cNvPr>
          <p:cNvPicPr>
            <a:picLocks noGrp="1" noChangeAspect="1" noChangeArrowheads="1"/>
          </p:cNvPicPr>
          <p:nvPr>
            <p:ph idx="1"/>
          </p:nvPr>
        </p:nvPicPr>
        <p:blipFill>
          <a:blip r:embed="rId2" cstate="print"/>
          <a:srcRect/>
          <a:stretch>
            <a:fillRect/>
          </a:stretch>
        </p:blipFill>
        <p:spPr bwMode="auto">
          <a:xfrm>
            <a:off x="3181257" y="1846263"/>
            <a:ext cx="5889812" cy="4022725"/>
          </a:xfrm>
          <a:prstGeom prst="rect">
            <a:avLst/>
          </a:prstGeom>
          <a:noFill/>
          <a:ln w="9525">
            <a:noFill/>
            <a:miter lim="800000"/>
            <a:headEnd/>
            <a:tailEnd/>
          </a:ln>
        </p:spPr>
      </p:pic>
      <p:sp>
        <p:nvSpPr>
          <p:cNvPr id="8" name="Rectangle 7">
            <a:extLst>
              <a:ext uri="{FF2B5EF4-FFF2-40B4-BE49-F238E27FC236}">
                <a16:creationId xmlns:a16="http://schemas.microsoft.com/office/drawing/2014/main" id="{E56D2186-EDFA-4B05-8695-B0E66D259393}"/>
              </a:ext>
            </a:extLst>
          </p:cNvPr>
          <p:cNvSpPr/>
          <p:nvPr/>
        </p:nvSpPr>
        <p:spPr>
          <a:xfrm>
            <a:off x="9326843" y="5896094"/>
            <a:ext cx="2819426" cy="369332"/>
          </a:xfrm>
          <a:prstGeom prst="rect">
            <a:avLst/>
          </a:prstGeom>
        </p:spPr>
        <p:txBody>
          <a:bodyPr wrap="none">
            <a:spAutoFit/>
          </a:bodyPr>
          <a:lstStyle/>
          <a:p>
            <a:r>
              <a:rPr lang="en-IN" dirty="0">
                <a:solidFill>
                  <a:srgbClr val="7F7F7F"/>
                </a:solidFill>
                <a:latin typeface="Calibri" panose="020F0502020204030204" pitchFamily="34" charset="0"/>
              </a:rPr>
              <a:t>Source: Bryant &amp; </a:t>
            </a:r>
            <a:r>
              <a:rPr lang="en-IN" dirty="0" err="1">
                <a:solidFill>
                  <a:srgbClr val="7F7F7F"/>
                </a:solidFill>
                <a:latin typeface="Calibri" panose="020F0502020204030204" pitchFamily="34" charset="0"/>
              </a:rPr>
              <a:t>O’Hallaron</a:t>
            </a:r>
            <a:endParaRPr lang="en-IN" dirty="0"/>
          </a:p>
        </p:txBody>
      </p:sp>
    </p:spTree>
    <p:extLst>
      <p:ext uri="{BB962C8B-B14F-4D97-AF65-F5344CB8AC3E}">
        <p14:creationId xmlns:p14="http://schemas.microsoft.com/office/powerpoint/2010/main" val="2420092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E1D7-19FA-4FD7-B082-2466CE67B9D7}"/>
              </a:ext>
            </a:extLst>
          </p:cNvPr>
          <p:cNvSpPr>
            <a:spLocks noGrp="1"/>
          </p:cNvSpPr>
          <p:nvPr>
            <p:ph type="title"/>
          </p:nvPr>
        </p:nvSpPr>
        <p:spPr/>
        <p:txBody>
          <a:bodyPr/>
          <a:lstStyle/>
          <a:p>
            <a:r>
              <a:rPr lang="en-US" dirty="0"/>
              <a:t>Running the “Hello World” Program</a:t>
            </a:r>
            <a:endParaRPr lang="en-IN" dirty="0"/>
          </a:p>
        </p:txBody>
      </p:sp>
      <p:sp>
        <p:nvSpPr>
          <p:cNvPr id="5" name="Footer Placeholder 4">
            <a:extLst>
              <a:ext uri="{FF2B5EF4-FFF2-40B4-BE49-F238E27FC236}">
                <a16:creationId xmlns:a16="http://schemas.microsoft.com/office/drawing/2014/main" id="{364172B3-A3BF-448C-A5DA-07B858EBDBB2}"/>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F8DB9478-0518-477C-A8B7-2695DF8571FF}"/>
              </a:ext>
            </a:extLst>
          </p:cNvPr>
          <p:cNvSpPr>
            <a:spLocks noGrp="1"/>
          </p:cNvSpPr>
          <p:nvPr>
            <p:ph type="sldNum" sz="quarter" idx="12"/>
          </p:nvPr>
        </p:nvSpPr>
        <p:spPr/>
        <p:txBody>
          <a:bodyPr/>
          <a:lstStyle/>
          <a:p>
            <a:fld id="{629637A9-119A-49DA-BD12-AAC58B377D80}" type="slidenum">
              <a:rPr lang="en-US" smtClean="0"/>
              <a:t>16</a:t>
            </a:fld>
            <a:endParaRPr lang="en-US" dirty="0"/>
          </a:p>
        </p:txBody>
      </p:sp>
      <p:sp>
        <p:nvSpPr>
          <p:cNvPr id="8" name="Rectangle 7">
            <a:extLst>
              <a:ext uri="{FF2B5EF4-FFF2-40B4-BE49-F238E27FC236}">
                <a16:creationId xmlns:a16="http://schemas.microsoft.com/office/drawing/2014/main" id="{E56D2186-EDFA-4B05-8695-B0E66D259393}"/>
              </a:ext>
            </a:extLst>
          </p:cNvPr>
          <p:cNvSpPr/>
          <p:nvPr/>
        </p:nvSpPr>
        <p:spPr>
          <a:xfrm>
            <a:off x="9326843" y="5896094"/>
            <a:ext cx="2819426" cy="369332"/>
          </a:xfrm>
          <a:prstGeom prst="rect">
            <a:avLst/>
          </a:prstGeom>
        </p:spPr>
        <p:txBody>
          <a:bodyPr wrap="none">
            <a:spAutoFit/>
          </a:bodyPr>
          <a:lstStyle/>
          <a:p>
            <a:r>
              <a:rPr lang="en-IN" dirty="0">
                <a:solidFill>
                  <a:srgbClr val="7F7F7F"/>
                </a:solidFill>
                <a:latin typeface="Calibri" panose="020F0502020204030204" pitchFamily="34" charset="0"/>
              </a:rPr>
              <a:t>Source: Bryant &amp; </a:t>
            </a:r>
            <a:r>
              <a:rPr lang="en-IN" dirty="0" err="1">
                <a:solidFill>
                  <a:srgbClr val="7F7F7F"/>
                </a:solidFill>
                <a:latin typeface="Calibri" panose="020F0502020204030204" pitchFamily="34" charset="0"/>
              </a:rPr>
              <a:t>O’Hallaron</a:t>
            </a:r>
            <a:endParaRPr lang="en-IN" dirty="0"/>
          </a:p>
        </p:txBody>
      </p:sp>
      <p:pic>
        <p:nvPicPr>
          <p:cNvPr id="11" name="Picture 2">
            <a:extLst>
              <a:ext uri="{FF2B5EF4-FFF2-40B4-BE49-F238E27FC236}">
                <a16:creationId xmlns:a16="http://schemas.microsoft.com/office/drawing/2014/main" id="{5AC91A9B-2EB9-4417-9D8B-C00B1D9A8180}"/>
              </a:ext>
            </a:extLst>
          </p:cNvPr>
          <p:cNvPicPr>
            <a:picLocks noGrp="1" noChangeAspect="1" noChangeArrowheads="1"/>
          </p:cNvPicPr>
          <p:nvPr>
            <p:ph idx="1"/>
          </p:nvPr>
        </p:nvPicPr>
        <p:blipFill>
          <a:blip r:embed="rId2" cstate="print"/>
          <a:srcRect/>
          <a:stretch>
            <a:fillRect/>
          </a:stretch>
        </p:blipFill>
        <p:spPr bwMode="auto">
          <a:xfrm>
            <a:off x="3126310" y="1846263"/>
            <a:ext cx="5999705" cy="4022725"/>
          </a:xfrm>
          <a:prstGeom prst="rect">
            <a:avLst/>
          </a:prstGeom>
          <a:noFill/>
          <a:ln w="9525">
            <a:noFill/>
            <a:miter lim="800000"/>
            <a:headEnd/>
            <a:tailEnd/>
          </a:ln>
        </p:spPr>
      </p:pic>
    </p:spTree>
    <p:extLst>
      <p:ext uri="{BB962C8B-B14F-4D97-AF65-F5344CB8AC3E}">
        <p14:creationId xmlns:p14="http://schemas.microsoft.com/office/powerpoint/2010/main" val="1414775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611F4-CF8D-4248-A85E-D3D201DE9631}"/>
              </a:ext>
            </a:extLst>
          </p:cNvPr>
          <p:cNvSpPr>
            <a:spLocks noGrp="1"/>
          </p:cNvSpPr>
          <p:nvPr>
            <p:ph type="title"/>
          </p:nvPr>
        </p:nvSpPr>
        <p:spPr/>
        <p:txBody>
          <a:bodyPr/>
          <a:lstStyle/>
          <a:p>
            <a:r>
              <a:rPr lang="en-IN" dirty="0"/>
              <a:t>Basic Processor Model</a:t>
            </a:r>
          </a:p>
        </p:txBody>
      </p:sp>
      <p:sp>
        <p:nvSpPr>
          <p:cNvPr id="5" name="Footer Placeholder 4">
            <a:extLst>
              <a:ext uri="{FF2B5EF4-FFF2-40B4-BE49-F238E27FC236}">
                <a16:creationId xmlns:a16="http://schemas.microsoft.com/office/drawing/2014/main" id="{ADBE3B1A-3FC1-4C49-B5FA-5784B085BB46}"/>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74E1DE9D-7E88-47BF-96DF-9011E3810A24}"/>
              </a:ext>
            </a:extLst>
          </p:cNvPr>
          <p:cNvSpPr>
            <a:spLocks noGrp="1"/>
          </p:cNvSpPr>
          <p:nvPr>
            <p:ph type="sldNum" sz="quarter" idx="12"/>
          </p:nvPr>
        </p:nvSpPr>
        <p:spPr/>
        <p:txBody>
          <a:bodyPr/>
          <a:lstStyle/>
          <a:p>
            <a:fld id="{629637A9-119A-49DA-BD12-AAC58B377D80}" type="slidenum">
              <a:rPr lang="en-US" smtClean="0"/>
              <a:t>17</a:t>
            </a:fld>
            <a:endParaRPr lang="en-US" dirty="0"/>
          </a:p>
        </p:txBody>
      </p:sp>
      <p:pic>
        <p:nvPicPr>
          <p:cNvPr id="9" name="Content Placeholder 8">
            <a:extLst>
              <a:ext uri="{FF2B5EF4-FFF2-40B4-BE49-F238E27FC236}">
                <a16:creationId xmlns:a16="http://schemas.microsoft.com/office/drawing/2014/main" id="{413618E4-C0D1-4F91-956E-2AAA958214D1}"/>
              </a:ext>
            </a:extLst>
          </p:cNvPr>
          <p:cNvPicPr>
            <a:picLocks noGrp="1" noChangeAspect="1"/>
          </p:cNvPicPr>
          <p:nvPr>
            <p:ph idx="1"/>
          </p:nvPr>
        </p:nvPicPr>
        <p:blipFill>
          <a:blip r:embed="rId2"/>
          <a:stretch>
            <a:fillRect/>
          </a:stretch>
        </p:blipFill>
        <p:spPr>
          <a:xfrm>
            <a:off x="4261973" y="1846263"/>
            <a:ext cx="3728379" cy="4022725"/>
          </a:xfrm>
          <a:prstGeom prst="rect">
            <a:avLst/>
          </a:prstGeom>
        </p:spPr>
      </p:pic>
    </p:spTree>
    <p:extLst>
      <p:ext uri="{BB962C8B-B14F-4D97-AF65-F5344CB8AC3E}">
        <p14:creationId xmlns:p14="http://schemas.microsoft.com/office/powerpoint/2010/main" val="3713143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Technologies for Building Processors and Memories</a:t>
            </a:r>
          </a:p>
        </p:txBody>
      </p:sp>
      <p:sp>
        <p:nvSpPr>
          <p:cNvPr id="3" name="Content Placeholder 2"/>
          <p:cNvSpPr>
            <a:spLocks noGrp="1"/>
          </p:cNvSpPr>
          <p:nvPr>
            <p:ph sz="quarter" idx="1"/>
          </p:nvPr>
        </p:nvSpPr>
        <p:spPr/>
        <p:txBody>
          <a:bodyPr/>
          <a:lstStyle/>
          <a:p>
            <a:pPr>
              <a:buNone/>
            </a:pPr>
            <a:endParaRPr lang="en-US" dirty="0"/>
          </a:p>
          <a:p>
            <a:pPr>
              <a:buNone/>
            </a:pPr>
            <a:endParaRPr lang="en-US" dirty="0"/>
          </a:p>
        </p:txBody>
      </p:sp>
      <p:pic>
        <p:nvPicPr>
          <p:cNvPr id="33794" name="Picture 2"/>
          <p:cNvPicPr>
            <a:picLocks noChangeAspect="1" noChangeArrowheads="1"/>
          </p:cNvPicPr>
          <p:nvPr/>
        </p:nvPicPr>
        <p:blipFill>
          <a:blip r:embed="rId2" cstate="print"/>
          <a:srcRect/>
          <a:stretch>
            <a:fillRect/>
          </a:stretch>
        </p:blipFill>
        <p:spPr bwMode="auto">
          <a:xfrm>
            <a:off x="2133600" y="2424112"/>
            <a:ext cx="8079892" cy="1919288"/>
          </a:xfrm>
          <a:prstGeom prst="rect">
            <a:avLst/>
          </a:prstGeom>
          <a:noFill/>
          <a:ln w="9525">
            <a:noFill/>
            <a:miter lim="800000"/>
            <a:headEnd/>
            <a:tailEnd/>
          </a:ln>
        </p:spPr>
      </p:pic>
      <p:sp>
        <p:nvSpPr>
          <p:cNvPr id="5" name="TextBox 4"/>
          <p:cNvSpPr txBox="1"/>
          <p:nvPr/>
        </p:nvSpPr>
        <p:spPr>
          <a:xfrm>
            <a:off x="2971800" y="1828800"/>
            <a:ext cx="6019800" cy="369332"/>
          </a:xfrm>
          <a:prstGeom prst="rect">
            <a:avLst/>
          </a:prstGeom>
          <a:noFill/>
        </p:spPr>
        <p:txBody>
          <a:bodyPr wrap="square" rtlCol="0">
            <a:spAutoFit/>
          </a:bodyPr>
          <a:lstStyle/>
          <a:p>
            <a:r>
              <a:rPr lang="en-US" dirty="0"/>
              <a:t>A </a:t>
            </a:r>
            <a:r>
              <a:rPr lang="en-US" dirty="0">
                <a:solidFill>
                  <a:schemeClr val="accent2"/>
                </a:solidFill>
              </a:rPr>
              <a:t>transistor</a:t>
            </a:r>
            <a:r>
              <a:rPr lang="en-US" dirty="0"/>
              <a:t> is simply an on/off switch controlled by electricity.</a:t>
            </a:r>
          </a:p>
        </p:txBody>
      </p:sp>
      <p:sp>
        <p:nvSpPr>
          <p:cNvPr id="6" name="Rectangle 5"/>
          <p:cNvSpPr/>
          <p:nvPr/>
        </p:nvSpPr>
        <p:spPr>
          <a:xfrm>
            <a:off x="3707886" y="4507468"/>
            <a:ext cx="4776244" cy="369332"/>
          </a:xfrm>
          <a:prstGeom prst="rect">
            <a:avLst/>
          </a:prstGeom>
        </p:spPr>
        <p:txBody>
          <a:bodyPr wrap="none">
            <a:spAutoFit/>
          </a:bodyPr>
          <a:lstStyle/>
          <a:p>
            <a:pPr algn="ctr"/>
            <a:r>
              <a:rPr lang="en-US" dirty="0">
                <a:solidFill>
                  <a:schemeClr val="bg1">
                    <a:lumMod val="50000"/>
                  </a:schemeClr>
                </a:solidFill>
              </a:rPr>
              <a:t>Source: H&amp;P-3 (</a:t>
            </a:r>
            <a:r>
              <a:rPr lang="en-US" dirty="0" err="1">
                <a:solidFill>
                  <a:schemeClr val="bg1">
                    <a:lumMod val="50000"/>
                  </a:schemeClr>
                </a:solidFill>
              </a:rPr>
              <a:t>Hennesy</a:t>
            </a:r>
            <a:r>
              <a:rPr lang="en-US" dirty="0">
                <a:solidFill>
                  <a:schemeClr val="bg1">
                    <a:lumMod val="50000"/>
                  </a:schemeClr>
                </a:solidFill>
              </a:rPr>
              <a:t> &amp; Patterson, 3</a:t>
            </a:r>
            <a:r>
              <a:rPr lang="en-US" baseline="30000" dirty="0">
                <a:solidFill>
                  <a:schemeClr val="bg1">
                    <a:lumMod val="50000"/>
                  </a:schemeClr>
                </a:solidFill>
              </a:rPr>
              <a:t>rd</a:t>
            </a:r>
            <a:r>
              <a:rPr lang="en-US" dirty="0">
                <a:solidFill>
                  <a:schemeClr val="bg1">
                    <a:lumMod val="50000"/>
                  </a:schemeClr>
                </a:solidFill>
              </a:rPr>
              <a:t> Edition)</a:t>
            </a:r>
          </a:p>
        </p:txBody>
      </p:sp>
      <p:sp>
        <p:nvSpPr>
          <p:cNvPr id="7" name="Footer Placeholder 6">
            <a:extLst>
              <a:ext uri="{FF2B5EF4-FFF2-40B4-BE49-F238E27FC236}">
                <a16:creationId xmlns:a16="http://schemas.microsoft.com/office/drawing/2014/main" id="{197C4272-D892-4B84-B0BE-0EB821784F97}"/>
              </a:ext>
            </a:extLst>
          </p:cNvPr>
          <p:cNvSpPr>
            <a:spLocks noGrp="1"/>
          </p:cNvSpPr>
          <p:nvPr>
            <p:ph type="ftr" sz="quarter" idx="11"/>
          </p:nvPr>
        </p:nvSpPr>
        <p:spPr/>
        <p:txBody>
          <a:bodyPr/>
          <a:lstStyle/>
          <a:p>
            <a:r>
              <a:rPr lang="en-US"/>
              <a:t>Intro to Processor Architecture (Spring 2024)</a:t>
            </a:r>
            <a:endParaRPr lang="en-US" dirty="0"/>
          </a:p>
        </p:txBody>
      </p:sp>
      <p:sp>
        <p:nvSpPr>
          <p:cNvPr id="8" name="Slide Number Placeholder 7">
            <a:extLst>
              <a:ext uri="{FF2B5EF4-FFF2-40B4-BE49-F238E27FC236}">
                <a16:creationId xmlns:a16="http://schemas.microsoft.com/office/drawing/2014/main" id="{C5F40584-ADBE-462C-A921-DCFAB1DCA013}"/>
              </a:ext>
            </a:extLst>
          </p:cNvPr>
          <p:cNvSpPr>
            <a:spLocks noGrp="1"/>
          </p:cNvSpPr>
          <p:nvPr>
            <p:ph type="sldNum" sz="quarter" idx="12"/>
          </p:nvPr>
        </p:nvSpPr>
        <p:spPr/>
        <p:txBody>
          <a:bodyPr/>
          <a:lstStyle/>
          <a:p>
            <a:fld id="{629637A9-119A-49DA-BD12-AAC58B377D80}" type="slidenum">
              <a:rPr lang="en-US" smtClean="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Close-up of Motherboard</a:t>
            </a:r>
          </a:p>
        </p:txBody>
      </p:sp>
      <p:sp>
        <p:nvSpPr>
          <p:cNvPr id="3" name="Content Placeholder 2"/>
          <p:cNvSpPr>
            <a:spLocks noGrp="1"/>
          </p:cNvSpPr>
          <p:nvPr>
            <p:ph sz="quarter" idx="1"/>
          </p:nvPr>
        </p:nvSpPr>
        <p:spPr/>
        <p:txBody>
          <a:bodyPr/>
          <a:lstStyle/>
          <a:p>
            <a:pPr>
              <a:buNone/>
            </a:pPr>
            <a:endParaRPr lang="en-US" dirty="0"/>
          </a:p>
          <a:p>
            <a:pPr>
              <a:buNone/>
            </a:pPr>
            <a:endParaRPr lang="en-US" dirty="0"/>
          </a:p>
        </p:txBody>
      </p:sp>
      <p:pic>
        <p:nvPicPr>
          <p:cNvPr id="30722" name="Picture 2"/>
          <p:cNvPicPr>
            <a:picLocks noChangeAspect="1" noChangeArrowheads="1"/>
          </p:cNvPicPr>
          <p:nvPr/>
        </p:nvPicPr>
        <p:blipFill>
          <a:blip r:embed="rId2" cstate="print"/>
          <a:srcRect/>
          <a:stretch>
            <a:fillRect/>
          </a:stretch>
        </p:blipFill>
        <p:spPr bwMode="auto">
          <a:xfrm>
            <a:off x="1097280" y="2075393"/>
            <a:ext cx="7102200" cy="3902075"/>
          </a:xfrm>
          <a:prstGeom prst="rect">
            <a:avLst/>
          </a:prstGeom>
          <a:noFill/>
          <a:ln w="9525">
            <a:noFill/>
            <a:miter lim="800000"/>
            <a:headEnd/>
            <a:tailEnd/>
          </a:ln>
        </p:spPr>
      </p:pic>
      <p:sp>
        <p:nvSpPr>
          <p:cNvPr id="6" name="Rectangle 5">
            <a:extLst>
              <a:ext uri="{FF2B5EF4-FFF2-40B4-BE49-F238E27FC236}">
                <a16:creationId xmlns:a16="http://schemas.microsoft.com/office/drawing/2014/main" id="{80378ABB-F9FE-499A-9A1F-9E5353C21320}"/>
              </a:ext>
            </a:extLst>
          </p:cNvPr>
          <p:cNvSpPr/>
          <p:nvPr/>
        </p:nvSpPr>
        <p:spPr>
          <a:xfrm>
            <a:off x="8352816" y="4249634"/>
            <a:ext cx="2741904" cy="646331"/>
          </a:xfrm>
          <a:prstGeom prst="rect">
            <a:avLst/>
          </a:prstGeom>
        </p:spPr>
        <p:txBody>
          <a:bodyPr wrap="none">
            <a:spAutoFit/>
          </a:bodyPr>
          <a:lstStyle/>
          <a:p>
            <a:pPr algn="ctr"/>
            <a:r>
              <a:rPr lang="en-US" dirty="0">
                <a:solidFill>
                  <a:schemeClr val="bg1">
                    <a:lumMod val="50000"/>
                  </a:schemeClr>
                </a:solidFill>
              </a:rPr>
              <a:t>Source: H&amp;P-3 (</a:t>
            </a:r>
            <a:r>
              <a:rPr lang="en-US" dirty="0" err="1">
                <a:solidFill>
                  <a:schemeClr val="bg1">
                    <a:lumMod val="50000"/>
                  </a:schemeClr>
                </a:solidFill>
              </a:rPr>
              <a:t>Hennesy</a:t>
            </a:r>
            <a:r>
              <a:rPr lang="en-US" dirty="0">
                <a:solidFill>
                  <a:schemeClr val="bg1">
                    <a:lumMod val="50000"/>
                  </a:schemeClr>
                </a:solidFill>
              </a:rPr>
              <a:t> &amp; </a:t>
            </a:r>
          </a:p>
          <a:p>
            <a:pPr algn="ctr"/>
            <a:r>
              <a:rPr lang="en-US" dirty="0">
                <a:solidFill>
                  <a:schemeClr val="bg1">
                    <a:lumMod val="50000"/>
                  </a:schemeClr>
                </a:solidFill>
              </a:rPr>
              <a:t>Patterson, 3</a:t>
            </a:r>
            <a:r>
              <a:rPr lang="en-US" baseline="30000" dirty="0">
                <a:solidFill>
                  <a:schemeClr val="bg1">
                    <a:lumMod val="50000"/>
                  </a:schemeClr>
                </a:solidFill>
              </a:rPr>
              <a:t>rd</a:t>
            </a:r>
            <a:r>
              <a:rPr lang="en-US" dirty="0">
                <a:solidFill>
                  <a:schemeClr val="bg1">
                    <a:lumMod val="50000"/>
                  </a:schemeClr>
                </a:solidFill>
              </a:rPr>
              <a:t> Edition)</a:t>
            </a:r>
          </a:p>
        </p:txBody>
      </p:sp>
      <p:sp>
        <p:nvSpPr>
          <p:cNvPr id="5" name="Footer Placeholder 4">
            <a:extLst>
              <a:ext uri="{FF2B5EF4-FFF2-40B4-BE49-F238E27FC236}">
                <a16:creationId xmlns:a16="http://schemas.microsoft.com/office/drawing/2014/main" id="{F612C972-C7F7-477E-BA7F-F2B1F58F6E0F}"/>
              </a:ext>
            </a:extLst>
          </p:cNvPr>
          <p:cNvSpPr>
            <a:spLocks noGrp="1"/>
          </p:cNvSpPr>
          <p:nvPr>
            <p:ph type="ftr" sz="quarter" idx="11"/>
          </p:nvPr>
        </p:nvSpPr>
        <p:spPr/>
        <p:txBody>
          <a:bodyPr/>
          <a:lstStyle/>
          <a:p>
            <a:r>
              <a:rPr lang="en-US"/>
              <a:t>Intro to Processor Architecture (Spring 2024)</a:t>
            </a:r>
            <a:endParaRPr lang="en-US" dirty="0"/>
          </a:p>
        </p:txBody>
      </p:sp>
      <p:sp>
        <p:nvSpPr>
          <p:cNvPr id="7" name="Slide Number Placeholder 6">
            <a:extLst>
              <a:ext uri="{FF2B5EF4-FFF2-40B4-BE49-F238E27FC236}">
                <a16:creationId xmlns:a16="http://schemas.microsoft.com/office/drawing/2014/main" id="{8C023AAD-8C1A-4D23-8EEB-5E53D533C2C1}"/>
              </a:ext>
            </a:extLst>
          </p:cNvPr>
          <p:cNvSpPr>
            <a:spLocks noGrp="1"/>
          </p:cNvSpPr>
          <p:nvPr>
            <p:ph type="sldNum" sz="quarter" idx="12"/>
          </p:nvPr>
        </p:nvSpPr>
        <p:spPr/>
        <p:txBody>
          <a:bodyPr/>
          <a:lstStyle/>
          <a:p>
            <a:fld id="{629637A9-119A-49DA-BD12-AAC58B377D80}"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BE00-AAB8-40EC-BAA7-9FF99B47FFA7}"/>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a16="http://schemas.microsoft.com/office/drawing/2014/main" id="{C5859E53-4E16-46A8-AD95-2153682823F8}"/>
              </a:ext>
            </a:extLst>
          </p:cNvPr>
          <p:cNvSpPr>
            <a:spLocks noGrp="1"/>
          </p:cNvSpPr>
          <p:nvPr>
            <p:ph idx="1"/>
          </p:nvPr>
        </p:nvSpPr>
        <p:spPr/>
        <p:txBody>
          <a:bodyPr/>
          <a:lstStyle/>
          <a:p>
            <a:pPr>
              <a:buFont typeface="Arial" panose="020B0604020202020204" pitchFamily="34" charset="0"/>
              <a:buChar char="•"/>
            </a:pPr>
            <a:r>
              <a:rPr lang="en-IN" dirty="0"/>
              <a:t> Instruction Set Architecture</a:t>
            </a:r>
          </a:p>
          <a:p>
            <a:pPr>
              <a:buFont typeface="Arial" panose="020B0604020202020204" pitchFamily="34" charset="0"/>
              <a:buChar char="•"/>
            </a:pPr>
            <a:r>
              <a:rPr lang="en-IN" dirty="0"/>
              <a:t> Processor Architecture and Design</a:t>
            </a:r>
          </a:p>
          <a:p>
            <a:pPr>
              <a:buFont typeface="Arial" panose="020B0604020202020204" pitchFamily="34" charset="0"/>
              <a:buChar char="•"/>
            </a:pPr>
            <a:r>
              <a:rPr lang="en-IN" dirty="0"/>
              <a:t> Memory Hierarchy</a:t>
            </a:r>
          </a:p>
          <a:p>
            <a:pPr>
              <a:buFont typeface="Arial" panose="020B0604020202020204" pitchFamily="34" charset="0"/>
              <a:buChar char="•"/>
            </a:pPr>
            <a:r>
              <a:rPr lang="en-IN" dirty="0"/>
              <a:t> Virtual Memory</a:t>
            </a:r>
          </a:p>
          <a:p>
            <a:pPr>
              <a:buFont typeface="Arial" panose="020B0604020202020204" pitchFamily="34" charset="0"/>
              <a:buChar char="•"/>
            </a:pPr>
            <a:r>
              <a:rPr lang="en-IN" dirty="0"/>
              <a:t> OS System Calls and Processes (Optional – based on time left)</a:t>
            </a:r>
          </a:p>
        </p:txBody>
      </p:sp>
      <p:sp>
        <p:nvSpPr>
          <p:cNvPr id="4" name="Footer Placeholder 3">
            <a:extLst>
              <a:ext uri="{FF2B5EF4-FFF2-40B4-BE49-F238E27FC236}">
                <a16:creationId xmlns:a16="http://schemas.microsoft.com/office/drawing/2014/main" id="{72362A4B-4B68-4267-86BE-308F93748A38}"/>
              </a:ext>
            </a:extLst>
          </p:cNvPr>
          <p:cNvSpPr>
            <a:spLocks noGrp="1"/>
          </p:cNvSpPr>
          <p:nvPr>
            <p:ph type="ftr" sz="quarter" idx="11"/>
          </p:nvPr>
        </p:nvSpPr>
        <p:spPr/>
        <p:txBody>
          <a:bodyPr/>
          <a:lstStyle/>
          <a:p>
            <a:r>
              <a:rPr lang="en-US"/>
              <a:t>Intro to Processor Architecture (Spring 2024)</a:t>
            </a:r>
            <a:endParaRPr lang="en-US" dirty="0"/>
          </a:p>
        </p:txBody>
      </p:sp>
      <p:sp>
        <p:nvSpPr>
          <p:cNvPr id="5" name="Slide Number Placeholder 4">
            <a:extLst>
              <a:ext uri="{FF2B5EF4-FFF2-40B4-BE49-F238E27FC236}">
                <a16:creationId xmlns:a16="http://schemas.microsoft.com/office/drawing/2014/main" id="{8BBED8F4-EC90-43DA-99C8-C6B161017729}"/>
              </a:ext>
            </a:extLst>
          </p:cNvPr>
          <p:cNvSpPr>
            <a:spLocks noGrp="1"/>
          </p:cNvSpPr>
          <p:nvPr>
            <p:ph type="sldNum" sz="quarter" idx="12"/>
          </p:nvPr>
        </p:nvSpPr>
        <p:spPr/>
        <p:txBody>
          <a:bodyPr/>
          <a:lstStyle/>
          <a:p>
            <a:fld id="{629637A9-119A-49DA-BD12-AAC58B377D80}" type="slidenum">
              <a:rPr lang="en-US" smtClean="0"/>
              <a:t>2</a:t>
            </a:fld>
            <a:endParaRPr lang="en-US" dirty="0"/>
          </a:p>
        </p:txBody>
      </p:sp>
    </p:spTree>
    <p:extLst>
      <p:ext uri="{BB962C8B-B14F-4D97-AF65-F5344CB8AC3E}">
        <p14:creationId xmlns:p14="http://schemas.microsoft.com/office/powerpoint/2010/main" val="317885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Inside a Pentium 4 Processor</a:t>
            </a:r>
          </a:p>
        </p:txBody>
      </p:sp>
      <p:sp>
        <p:nvSpPr>
          <p:cNvPr id="3" name="Content Placeholder 2"/>
          <p:cNvSpPr>
            <a:spLocks noGrp="1"/>
          </p:cNvSpPr>
          <p:nvPr>
            <p:ph sz="quarter" idx="1"/>
          </p:nvPr>
        </p:nvSpPr>
        <p:spPr/>
        <p:txBody>
          <a:bodyPr/>
          <a:lstStyle/>
          <a:p>
            <a:pPr>
              <a:buNone/>
            </a:pPr>
            <a:endParaRPr lang="en-US" dirty="0"/>
          </a:p>
          <a:p>
            <a:pPr>
              <a:buNone/>
            </a:pPr>
            <a:endParaRPr lang="en-US" dirty="0"/>
          </a:p>
        </p:txBody>
      </p:sp>
      <p:pic>
        <p:nvPicPr>
          <p:cNvPr id="31746" name="Picture 2"/>
          <p:cNvPicPr>
            <a:picLocks noChangeAspect="1" noChangeArrowheads="1"/>
          </p:cNvPicPr>
          <p:nvPr/>
        </p:nvPicPr>
        <p:blipFill>
          <a:blip r:embed="rId2" cstate="print"/>
          <a:srcRect/>
          <a:stretch>
            <a:fillRect/>
          </a:stretch>
        </p:blipFill>
        <p:spPr bwMode="auto">
          <a:xfrm>
            <a:off x="1066800" y="1845734"/>
            <a:ext cx="7407206" cy="4394200"/>
          </a:xfrm>
          <a:prstGeom prst="rect">
            <a:avLst/>
          </a:prstGeom>
          <a:noFill/>
          <a:ln w="9525">
            <a:noFill/>
            <a:miter lim="800000"/>
            <a:headEnd/>
            <a:tailEnd/>
          </a:ln>
        </p:spPr>
      </p:pic>
      <p:sp>
        <p:nvSpPr>
          <p:cNvPr id="6" name="Rectangle 5">
            <a:extLst>
              <a:ext uri="{FF2B5EF4-FFF2-40B4-BE49-F238E27FC236}">
                <a16:creationId xmlns:a16="http://schemas.microsoft.com/office/drawing/2014/main" id="{0A173A5C-457F-4146-B7FE-F7642FE2A880}"/>
              </a:ext>
            </a:extLst>
          </p:cNvPr>
          <p:cNvSpPr/>
          <p:nvPr/>
        </p:nvSpPr>
        <p:spPr>
          <a:xfrm>
            <a:off x="8504486" y="4297259"/>
            <a:ext cx="2741904" cy="646331"/>
          </a:xfrm>
          <a:prstGeom prst="rect">
            <a:avLst/>
          </a:prstGeom>
        </p:spPr>
        <p:txBody>
          <a:bodyPr wrap="none">
            <a:spAutoFit/>
          </a:bodyPr>
          <a:lstStyle/>
          <a:p>
            <a:pPr algn="ctr"/>
            <a:r>
              <a:rPr lang="en-US" dirty="0">
                <a:solidFill>
                  <a:schemeClr val="bg1">
                    <a:lumMod val="50000"/>
                  </a:schemeClr>
                </a:solidFill>
              </a:rPr>
              <a:t>Source: H&amp;P-3 (</a:t>
            </a:r>
            <a:r>
              <a:rPr lang="en-US" dirty="0" err="1">
                <a:solidFill>
                  <a:schemeClr val="bg1">
                    <a:lumMod val="50000"/>
                  </a:schemeClr>
                </a:solidFill>
              </a:rPr>
              <a:t>Hennesy</a:t>
            </a:r>
            <a:r>
              <a:rPr lang="en-US" dirty="0">
                <a:solidFill>
                  <a:schemeClr val="bg1">
                    <a:lumMod val="50000"/>
                  </a:schemeClr>
                </a:solidFill>
              </a:rPr>
              <a:t> &amp; </a:t>
            </a:r>
          </a:p>
          <a:p>
            <a:pPr algn="ctr"/>
            <a:r>
              <a:rPr lang="en-US" dirty="0">
                <a:solidFill>
                  <a:schemeClr val="bg1">
                    <a:lumMod val="50000"/>
                  </a:schemeClr>
                </a:solidFill>
              </a:rPr>
              <a:t>Patterson, 3</a:t>
            </a:r>
            <a:r>
              <a:rPr lang="en-US" baseline="30000" dirty="0">
                <a:solidFill>
                  <a:schemeClr val="bg1">
                    <a:lumMod val="50000"/>
                  </a:schemeClr>
                </a:solidFill>
              </a:rPr>
              <a:t>rd</a:t>
            </a:r>
            <a:r>
              <a:rPr lang="en-US" dirty="0">
                <a:solidFill>
                  <a:schemeClr val="bg1">
                    <a:lumMod val="50000"/>
                  </a:schemeClr>
                </a:solidFill>
              </a:rPr>
              <a:t> Edition)</a:t>
            </a:r>
          </a:p>
        </p:txBody>
      </p:sp>
      <p:sp>
        <p:nvSpPr>
          <p:cNvPr id="5" name="Footer Placeholder 4">
            <a:extLst>
              <a:ext uri="{FF2B5EF4-FFF2-40B4-BE49-F238E27FC236}">
                <a16:creationId xmlns:a16="http://schemas.microsoft.com/office/drawing/2014/main" id="{D72D6417-C802-446B-BBDE-010E2F4B4E06}"/>
              </a:ext>
            </a:extLst>
          </p:cNvPr>
          <p:cNvSpPr>
            <a:spLocks noGrp="1"/>
          </p:cNvSpPr>
          <p:nvPr>
            <p:ph type="ftr" sz="quarter" idx="11"/>
          </p:nvPr>
        </p:nvSpPr>
        <p:spPr/>
        <p:txBody>
          <a:bodyPr/>
          <a:lstStyle/>
          <a:p>
            <a:r>
              <a:rPr lang="en-US"/>
              <a:t>Intro to Processor Architecture (Spring 2024)</a:t>
            </a:r>
            <a:endParaRPr lang="en-US" dirty="0"/>
          </a:p>
        </p:txBody>
      </p:sp>
      <p:sp>
        <p:nvSpPr>
          <p:cNvPr id="7" name="Slide Number Placeholder 6">
            <a:extLst>
              <a:ext uri="{FF2B5EF4-FFF2-40B4-BE49-F238E27FC236}">
                <a16:creationId xmlns:a16="http://schemas.microsoft.com/office/drawing/2014/main" id="{07316A81-5380-4C8F-8039-F7BEEEF4C228}"/>
              </a:ext>
            </a:extLst>
          </p:cNvPr>
          <p:cNvSpPr>
            <a:spLocks noGrp="1"/>
          </p:cNvSpPr>
          <p:nvPr>
            <p:ph type="sldNum" sz="quarter" idx="12"/>
          </p:nvPr>
        </p:nvSpPr>
        <p:spPr/>
        <p:txBody>
          <a:bodyPr/>
          <a:lstStyle/>
          <a:p>
            <a:fld id="{629637A9-119A-49DA-BD12-AAC58B377D80}"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D595C0-350C-42C8-BF7C-115947943BD6}"/>
              </a:ext>
            </a:extLst>
          </p:cNvPr>
          <p:cNvSpPr>
            <a:spLocks noGrp="1"/>
          </p:cNvSpPr>
          <p:nvPr>
            <p:ph idx="1"/>
          </p:nvPr>
        </p:nvSpPr>
        <p:spPr/>
        <p:txBody>
          <a:bodyPr numCol="1"/>
          <a:lstStyle/>
          <a:p>
            <a:pPr marL="0" indent="0" algn="ctr">
              <a:buNone/>
            </a:pPr>
            <a:endParaRPr lang="en-IN" dirty="0"/>
          </a:p>
          <a:p>
            <a:pPr marL="0" indent="0" algn="ctr">
              <a:buNone/>
            </a:pPr>
            <a:endParaRPr lang="en-IN" dirty="0"/>
          </a:p>
          <a:p>
            <a:pPr marL="0" indent="0" algn="ctr">
              <a:buNone/>
            </a:pPr>
            <a:endParaRPr lang="en-IN" dirty="0"/>
          </a:p>
          <a:p>
            <a:pPr marL="0" indent="0" algn="ctr">
              <a:buNone/>
            </a:pPr>
            <a:r>
              <a:rPr lang="en-IN" dirty="0"/>
              <a:t>Thank You!</a:t>
            </a:r>
          </a:p>
        </p:txBody>
      </p:sp>
      <p:sp>
        <p:nvSpPr>
          <p:cNvPr id="5" name="Footer Placeholder 4">
            <a:extLst>
              <a:ext uri="{FF2B5EF4-FFF2-40B4-BE49-F238E27FC236}">
                <a16:creationId xmlns:a16="http://schemas.microsoft.com/office/drawing/2014/main" id="{016D600A-66C3-4509-96C9-A8033E6D10AD}"/>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9E95268C-0652-4F1B-B412-5E46E71C1F77}"/>
              </a:ext>
            </a:extLst>
          </p:cNvPr>
          <p:cNvSpPr>
            <a:spLocks noGrp="1"/>
          </p:cNvSpPr>
          <p:nvPr>
            <p:ph type="sldNum" sz="quarter" idx="12"/>
          </p:nvPr>
        </p:nvSpPr>
        <p:spPr/>
        <p:txBody>
          <a:bodyPr/>
          <a:lstStyle/>
          <a:p>
            <a:fld id="{629637A9-119A-49DA-BD12-AAC58B377D80}" type="slidenum">
              <a:rPr lang="en-US" smtClean="0"/>
              <a:t>21</a:t>
            </a:fld>
            <a:endParaRPr lang="en-US" dirty="0"/>
          </a:p>
        </p:txBody>
      </p:sp>
    </p:spTree>
    <p:extLst>
      <p:ext uri="{BB962C8B-B14F-4D97-AF65-F5344CB8AC3E}">
        <p14:creationId xmlns:p14="http://schemas.microsoft.com/office/powerpoint/2010/main" val="2562789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0FA4-30EB-4667-A94D-6240B4D8FF21}"/>
              </a:ext>
            </a:extLst>
          </p:cNvPr>
          <p:cNvSpPr>
            <a:spLocks noGrp="1"/>
          </p:cNvSpPr>
          <p:nvPr>
            <p:ph type="title"/>
          </p:nvPr>
        </p:nvSpPr>
        <p:spPr/>
        <p:txBody>
          <a:bodyPr/>
          <a:lstStyle/>
          <a:p>
            <a:r>
              <a:rPr lang="en-IN" dirty="0"/>
              <a:t>Reference Books</a:t>
            </a:r>
          </a:p>
        </p:txBody>
      </p:sp>
      <p:pic>
        <p:nvPicPr>
          <p:cNvPr id="7" name="Content Placeholder 6">
            <a:extLst>
              <a:ext uri="{FF2B5EF4-FFF2-40B4-BE49-F238E27FC236}">
                <a16:creationId xmlns:a16="http://schemas.microsoft.com/office/drawing/2014/main" id="{59B2067F-98F2-4BD5-9D57-5A3BC2A4E737}"/>
              </a:ext>
            </a:extLst>
          </p:cNvPr>
          <p:cNvPicPr>
            <a:picLocks noGrp="1" noChangeAspect="1"/>
          </p:cNvPicPr>
          <p:nvPr>
            <p:ph idx="1"/>
          </p:nvPr>
        </p:nvPicPr>
        <p:blipFill>
          <a:blip r:embed="rId2"/>
          <a:stretch>
            <a:fillRect/>
          </a:stretch>
        </p:blipFill>
        <p:spPr>
          <a:xfrm>
            <a:off x="1553579" y="1939697"/>
            <a:ext cx="2788737" cy="3772531"/>
          </a:xfrm>
          <a:prstGeom prst="rect">
            <a:avLst/>
          </a:prstGeom>
        </p:spPr>
      </p:pic>
      <p:sp>
        <p:nvSpPr>
          <p:cNvPr id="5" name="Footer Placeholder 4">
            <a:extLst>
              <a:ext uri="{FF2B5EF4-FFF2-40B4-BE49-F238E27FC236}">
                <a16:creationId xmlns:a16="http://schemas.microsoft.com/office/drawing/2014/main" id="{33555634-5AED-4A22-92B1-3B8C9AA93DEB}"/>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34BF5A2A-C062-4C40-A3A8-B1CB8B07F124}"/>
              </a:ext>
            </a:extLst>
          </p:cNvPr>
          <p:cNvSpPr>
            <a:spLocks noGrp="1"/>
          </p:cNvSpPr>
          <p:nvPr>
            <p:ph type="sldNum" sz="quarter" idx="12"/>
          </p:nvPr>
        </p:nvSpPr>
        <p:spPr/>
        <p:txBody>
          <a:bodyPr/>
          <a:lstStyle/>
          <a:p>
            <a:fld id="{629637A9-119A-49DA-BD12-AAC58B377D80}" type="slidenum">
              <a:rPr lang="en-US" smtClean="0"/>
              <a:t>3</a:t>
            </a:fld>
            <a:endParaRPr lang="en-US" dirty="0"/>
          </a:p>
        </p:txBody>
      </p:sp>
      <p:pic>
        <p:nvPicPr>
          <p:cNvPr id="8" name="Picture 7">
            <a:extLst>
              <a:ext uri="{FF2B5EF4-FFF2-40B4-BE49-F238E27FC236}">
                <a16:creationId xmlns:a16="http://schemas.microsoft.com/office/drawing/2014/main" id="{827FAA31-3FBD-4803-B73A-9E05EF468F4A}"/>
              </a:ext>
            </a:extLst>
          </p:cNvPr>
          <p:cNvPicPr>
            <a:picLocks noChangeAspect="1"/>
          </p:cNvPicPr>
          <p:nvPr/>
        </p:nvPicPr>
        <p:blipFill>
          <a:blip r:embed="rId3"/>
          <a:stretch>
            <a:fillRect/>
          </a:stretch>
        </p:blipFill>
        <p:spPr>
          <a:xfrm>
            <a:off x="6841387" y="2857628"/>
            <a:ext cx="2254165" cy="2780450"/>
          </a:xfrm>
          <a:prstGeom prst="rect">
            <a:avLst/>
          </a:prstGeom>
        </p:spPr>
      </p:pic>
      <p:pic>
        <p:nvPicPr>
          <p:cNvPr id="9" name="Picture 8">
            <a:extLst>
              <a:ext uri="{FF2B5EF4-FFF2-40B4-BE49-F238E27FC236}">
                <a16:creationId xmlns:a16="http://schemas.microsoft.com/office/drawing/2014/main" id="{FB8EEE15-AC26-4A1E-B82D-D48AA6D26127}"/>
              </a:ext>
            </a:extLst>
          </p:cNvPr>
          <p:cNvPicPr>
            <a:picLocks noChangeAspect="1"/>
          </p:cNvPicPr>
          <p:nvPr/>
        </p:nvPicPr>
        <p:blipFill>
          <a:blip r:embed="rId4"/>
          <a:stretch>
            <a:fillRect/>
          </a:stretch>
        </p:blipFill>
        <p:spPr>
          <a:xfrm>
            <a:off x="9469290" y="2857627"/>
            <a:ext cx="2094998" cy="2854601"/>
          </a:xfrm>
          <a:prstGeom prst="rect">
            <a:avLst/>
          </a:prstGeom>
        </p:spPr>
      </p:pic>
      <p:sp>
        <p:nvSpPr>
          <p:cNvPr id="3" name="TextBox 2">
            <a:extLst>
              <a:ext uri="{FF2B5EF4-FFF2-40B4-BE49-F238E27FC236}">
                <a16:creationId xmlns:a16="http://schemas.microsoft.com/office/drawing/2014/main" id="{767E4C4B-9996-2AA6-8B26-5AB35777E0C4}"/>
              </a:ext>
            </a:extLst>
          </p:cNvPr>
          <p:cNvSpPr txBox="1"/>
          <p:nvPr/>
        </p:nvSpPr>
        <p:spPr>
          <a:xfrm>
            <a:off x="2318502" y="5785422"/>
            <a:ext cx="1087927" cy="369332"/>
          </a:xfrm>
          <a:prstGeom prst="rect">
            <a:avLst/>
          </a:prstGeom>
          <a:noFill/>
        </p:spPr>
        <p:txBody>
          <a:bodyPr wrap="none" rtlCol="0">
            <a:spAutoFit/>
          </a:bodyPr>
          <a:lstStyle/>
          <a:p>
            <a:r>
              <a:rPr lang="en-US" dirty="0"/>
              <a:t>Text book</a:t>
            </a:r>
          </a:p>
        </p:txBody>
      </p:sp>
      <p:sp>
        <p:nvSpPr>
          <p:cNvPr id="4" name="TextBox 3">
            <a:extLst>
              <a:ext uri="{FF2B5EF4-FFF2-40B4-BE49-F238E27FC236}">
                <a16:creationId xmlns:a16="http://schemas.microsoft.com/office/drawing/2014/main" id="{7F4779F8-58A8-DBFB-B438-0DC11393B65D}"/>
              </a:ext>
            </a:extLst>
          </p:cNvPr>
          <p:cNvSpPr txBox="1"/>
          <p:nvPr/>
        </p:nvSpPr>
        <p:spPr>
          <a:xfrm>
            <a:off x="8044551" y="5753749"/>
            <a:ext cx="2555123" cy="369332"/>
          </a:xfrm>
          <a:prstGeom prst="rect">
            <a:avLst/>
          </a:prstGeom>
          <a:noFill/>
        </p:spPr>
        <p:txBody>
          <a:bodyPr wrap="none" rtlCol="0">
            <a:spAutoFit/>
          </a:bodyPr>
          <a:lstStyle/>
          <a:p>
            <a:r>
              <a:rPr lang="en-US" dirty="0"/>
              <a:t>Auxiliary reference books</a:t>
            </a:r>
          </a:p>
        </p:txBody>
      </p:sp>
    </p:spTree>
    <p:extLst>
      <p:ext uri="{BB962C8B-B14F-4D97-AF65-F5344CB8AC3E}">
        <p14:creationId xmlns:p14="http://schemas.microsoft.com/office/powerpoint/2010/main" val="1899527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786C-1659-40EB-ACA7-C3CEED273520}"/>
              </a:ext>
            </a:extLst>
          </p:cNvPr>
          <p:cNvSpPr>
            <a:spLocks noGrp="1"/>
          </p:cNvSpPr>
          <p:nvPr>
            <p:ph type="title"/>
          </p:nvPr>
        </p:nvSpPr>
        <p:spPr/>
        <p:txBody>
          <a:bodyPr/>
          <a:lstStyle/>
          <a:p>
            <a:r>
              <a:rPr lang="en-IN" dirty="0"/>
              <a:t>Administrivia</a:t>
            </a:r>
          </a:p>
        </p:txBody>
      </p:sp>
      <p:sp>
        <p:nvSpPr>
          <p:cNvPr id="3" name="Content Placeholder 2">
            <a:extLst>
              <a:ext uri="{FF2B5EF4-FFF2-40B4-BE49-F238E27FC236}">
                <a16:creationId xmlns:a16="http://schemas.microsoft.com/office/drawing/2014/main" id="{4B9B67E3-38DF-4DAF-9910-53A79E96AEF7}"/>
              </a:ext>
            </a:extLst>
          </p:cNvPr>
          <p:cNvSpPr>
            <a:spLocks noGrp="1"/>
          </p:cNvSpPr>
          <p:nvPr>
            <p:ph idx="1"/>
          </p:nvPr>
        </p:nvSpPr>
        <p:spPr/>
        <p:txBody>
          <a:bodyPr/>
          <a:lstStyle/>
          <a:p>
            <a:pPr>
              <a:buFont typeface="Arial" panose="020B0604020202020204" pitchFamily="34" charset="0"/>
              <a:buChar char="•"/>
            </a:pPr>
            <a:r>
              <a:rPr lang="en-IN" dirty="0"/>
              <a:t> Grade Distribution (Tentative)</a:t>
            </a:r>
          </a:p>
          <a:p>
            <a:pPr lvl="1">
              <a:buFont typeface="Wingdings" panose="05000000000000000000" pitchFamily="2" charset="2"/>
              <a:buChar char="§"/>
            </a:pPr>
            <a:r>
              <a:rPr lang="en-IN" dirty="0"/>
              <a:t>Quiz: 10%, Exam: 40%, Project: 50% (1 quiz, 1 final exam, 1 Project)</a:t>
            </a:r>
          </a:p>
          <a:p>
            <a:pPr lvl="1">
              <a:buFont typeface="Wingdings" panose="05000000000000000000" pitchFamily="2" charset="2"/>
              <a:buChar char="§"/>
            </a:pPr>
            <a:r>
              <a:rPr lang="en-IN" dirty="0">
                <a:solidFill>
                  <a:srgbClr val="FF0000"/>
                </a:solidFill>
              </a:rPr>
              <a:t>Participation: ~5%</a:t>
            </a:r>
          </a:p>
          <a:p>
            <a:pPr>
              <a:buFont typeface="Arial" panose="020B0604020202020204" pitchFamily="34" charset="0"/>
              <a:buChar char="•"/>
            </a:pPr>
            <a:r>
              <a:rPr lang="en-IN" dirty="0"/>
              <a:t> Teaching Assistants</a:t>
            </a:r>
          </a:p>
          <a:p>
            <a:pPr marL="201168" lvl="1" indent="0">
              <a:buNone/>
            </a:pPr>
            <a:r>
              <a:rPr lang="en-IN" b="0" i="0" dirty="0" err="1">
                <a:solidFill>
                  <a:srgbClr val="000000"/>
                </a:solidFill>
                <a:effectLst/>
              </a:rPr>
              <a:t>Kethu</a:t>
            </a:r>
            <a:r>
              <a:rPr lang="en-IN" b="0" i="0" dirty="0">
                <a:solidFill>
                  <a:srgbClr val="000000"/>
                </a:solidFill>
                <a:effectLst/>
              </a:rPr>
              <a:t> </a:t>
            </a:r>
            <a:r>
              <a:rPr lang="en-IN" b="0" i="0" dirty="0" err="1">
                <a:solidFill>
                  <a:srgbClr val="000000"/>
                </a:solidFill>
                <a:effectLst/>
              </a:rPr>
              <a:t>Sesha</a:t>
            </a:r>
            <a:r>
              <a:rPr lang="en-IN" b="0" i="0" dirty="0">
                <a:solidFill>
                  <a:srgbClr val="000000"/>
                </a:solidFill>
                <a:effectLst/>
              </a:rPr>
              <a:t> </a:t>
            </a:r>
            <a:r>
              <a:rPr lang="en-IN" b="0" i="0" dirty="0" err="1">
                <a:solidFill>
                  <a:srgbClr val="000000"/>
                </a:solidFill>
                <a:effectLst/>
              </a:rPr>
              <a:t>Sarath</a:t>
            </a:r>
            <a:r>
              <a:rPr lang="en-IN" b="0" i="0" dirty="0">
                <a:solidFill>
                  <a:srgbClr val="000000"/>
                </a:solidFill>
                <a:effectLst/>
              </a:rPr>
              <a:t> Reddy - </a:t>
            </a:r>
            <a:r>
              <a:rPr lang="en-IN" b="0" i="0" dirty="0">
                <a:solidFill>
                  <a:srgbClr val="000000"/>
                </a:solidFill>
                <a:effectLst/>
                <a:hlinkClick r:id="rId2"/>
              </a:rPr>
              <a:t>kethu.sesha@students.iiit.ac.in</a:t>
            </a:r>
            <a:br>
              <a:rPr lang="en-IN" b="0" i="0" dirty="0">
                <a:solidFill>
                  <a:srgbClr val="000000"/>
                </a:solidFill>
                <a:effectLst/>
              </a:rPr>
            </a:br>
            <a:r>
              <a:rPr lang="en-IN" dirty="0" err="1">
                <a:solidFill>
                  <a:srgbClr val="000000"/>
                </a:solidFill>
              </a:rPr>
              <a:t>Sannidhya</a:t>
            </a:r>
            <a:r>
              <a:rPr lang="en-IN" dirty="0">
                <a:solidFill>
                  <a:srgbClr val="000000"/>
                </a:solidFill>
              </a:rPr>
              <a:t> Gupta - </a:t>
            </a:r>
            <a:r>
              <a:rPr lang="en-IN" dirty="0">
                <a:solidFill>
                  <a:srgbClr val="000000"/>
                </a:solidFill>
                <a:hlinkClick r:id="rId3"/>
              </a:rPr>
              <a:t>sannidhya.gupta@research.iiit.ac.in</a:t>
            </a:r>
            <a:br>
              <a:rPr lang="en-IN" b="0" i="0" dirty="0">
                <a:solidFill>
                  <a:srgbClr val="000000"/>
                </a:solidFill>
                <a:effectLst/>
              </a:rPr>
            </a:br>
            <a:r>
              <a:rPr lang="en-IN" b="0" i="0" dirty="0">
                <a:solidFill>
                  <a:srgbClr val="000000"/>
                </a:solidFill>
                <a:effectLst/>
              </a:rPr>
              <a:t>K Pavan Kumar - </a:t>
            </a:r>
            <a:r>
              <a:rPr lang="en-IN" b="0" i="0" dirty="0">
                <a:solidFill>
                  <a:srgbClr val="000000"/>
                </a:solidFill>
                <a:effectLst/>
                <a:hlinkClick r:id="rId4"/>
              </a:rPr>
              <a:t>pavan.kondooru@research.iiit.ac.in</a:t>
            </a:r>
            <a:br>
              <a:rPr lang="en-IN" b="0" i="0" dirty="0">
                <a:solidFill>
                  <a:srgbClr val="000000"/>
                </a:solidFill>
                <a:effectLst/>
              </a:rPr>
            </a:br>
            <a:r>
              <a:rPr lang="en-IN" b="0" i="0" dirty="0">
                <a:solidFill>
                  <a:srgbClr val="000000"/>
                </a:solidFill>
                <a:effectLst/>
              </a:rPr>
              <a:t>Ajit S - </a:t>
            </a:r>
            <a:r>
              <a:rPr lang="en-IN" b="0" i="0" dirty="0">
                <a:solidFill>
                  <a:srgbClr val="000000"/>
                </a:solidFill>
                <a:effectLst/>
                <a:hlinkClick r:id="rId5"/>
              </a:rPr>
              <a:t>ajit.srikanth@research.iiit.ac.in</a:t>
            </a:r>
            <a:br>
              <a:rPr lang="en-IN" b="0" i="0" dirty="0">
                <a:solidFill>
                  <a:srgbClr val="000000"/>
                </a:solidFill>
                <a:effectLst/>
              </a:rPr>
            </a:br>
            <a:r>
              <a:rPr lang="en-IN" b="0" i="0" dirty="0">
                <a:solidFill>
                  <a:srgbClr val="000000"/>
                </a:solidFill>
                <a:effectLst/>
              </a:rPr>
              <a:t>N Mahen - </a:t>
            </a:r>
            <a:r>
              <a:rPr lang="en-IN" b="0" i="0" dirty="0">
                <a:solidFill>
                  <a:srgbClr val="000000"/>
                </a:solidFill>
                <a:effectLst/>
                <a:hlinkClick r:id="rId6"/>
              </a:rPr>
              <a:t>mahen.n@research.iiit.ac.in</a:t>
            </a:r>
            <a:endParaRPr lang="en-IN" b="0" i="0" dirty="0">
              <a:solidFill>
                <a:srgbClr val="000000"/>
              </a:solidFill>
              <a:effectLst/>
            </a:endParaRPr>
          </a:p>
        </p:txBody>
      </p:sp>
      <p:sp>
        <p:nvSpPr>
          <p:cNvPr id="5" name="Footer Placeholder 4">
            <a:extLst>
              <a:ext uri="{FF2B5EF4-FFF2-40B4-BE49-F238E27FC236}">
                <a16:creationId xmlns:a16="http://schemas.microsoft.com/office/drawing/2014/main" id="{EDF31C36-2E6F-4C4C-99BE-F81A895EDBD4}"/>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0E95DF8D-9BE4-4AF0-A053-6EFB43768192}"/>
              </a:ext>
            </a:extLst>
          </p:cNvPr>
          <p:cNvSpPr>
            <a:spLocks noGrp="1"/>
          </p:cNvSpPr>
          <p:nvPr>
            <p:ph type="sldNum" sz="quarter" idx="12"/>
          </p:nvPr>
        </p:nvSpPr>
        <p:spPr/>
        <p:txBody>
          <a:bodyPr/>
          <a:lstStyle/>
          <a:p>
            <a:fld id="{629637A9-119A-49DA-BD12-AAC58B377D80}" type="slidenum">
              <a:rPr lang="en-US" smtClean="0"/>
              <a:t>4</a:t>
            </a:fld>
            <a:endParaRPr lang="en-US" dirty="0"/>
          </a:p>
        </p:txBody>
      </p:sp>
    </p:spTree>
    <p:extLst>
      <p:ext uri="{BB962C8B-B14F-4D97-AF65-F5344CB8AC3E}">
        <p14:creationId xmlns:p14="http://schemas.microsoft.com/office/powerpoint/2010/main" val="1224433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A537-7A82-4EC3-B0BE-5F774E0EF8F2}"/>
              </a:ext>
            </a:extLst>
          </p:cNvPr>
          <p:cNvSpPr>
            <a:spLocks noGrp="1"/>
          </p:cNvSpPr>
          <p:nvPr>
            <p:ph type="title"/>
          </p:nvPr>
        </p:nvSpPr>
        <p:spPr/>
        <p:txBody>
          <a:bodyPr/>
          <a:lstStyle/>
          <a:p>
            <a:r>
              <a:rPr lang="en-IN" dirty="0"/>
              <a:t>Expected Conduct</a:t>
            </a:r>
          </a:p>
        </p:txBody>
      </p:sp>
      <p:sp>
        <p:nvSpPr>
          <p:cNvPr id="3" name="Content Placeholder 2">
            <a:extLst>
              <a:ext uri="{FF2B5EF4-FFF2-40B4-BE49-F238E27FC236}">
                <a16:creationId xmlns:a16="http://schemas.microsoft.com/office/drawing/2014/main" id="{56AB7907-DB10-4396-AF6C-DF75BF5A3B77}"/>
              </a:ext>
            </a:extLst>
          </p:cNvPr>
          <p:cNvSpPr>
            <a:spLocks noGrp="1"/>
          </p:cNvSpPr>
          <p:nvPr>
            <p:ph idx="1"/>
          </p:nvPr>
        </p:nvSpPr>
        <p:spPr/>
        <p:txBody>
          <a:bodyPr/>
          <a:lstStyle/>
          <a:p>
            <a:pPr>
              <a:buFont typeface="Arial" panose="020B0604020202020204" pitchFamily="34" charset="0"/>
              <a:buChar char="•"/>
            </a:pPr>
            <a:r>
              <a:rPr lang="en-IN" dirty="0"/>
              <a:t> Please be active and ask questions – Participation marks!</a:t>
            </a:r>
          </a:p>
          <a:p>
            <a:pPr>
              <a:buFont typeface="Arial" panose="020B0604020202020204" pitchFamily="34" charset="0"/>
              <a:buChar char="•"/>
            </a:pPr>
            <a:r>
              <a:rPr lang="en-IN" dirty="0"/>
              <a:t> </a:t>
            </a:r>
            <a:r>
              <a:rPr lang="en-IN" b="1" dirty="0">
                <a:solidFill>
                  <a:srgbClr val="FF0000"/>
                </a:solidFill>
              </a:rPr>
              <a:t>Plagiarism</a:t>
            </a:r>
            <a:r>
              <a:rPr lang="en-IN" dirty="0"/>
              <a:t> will be penalized severely! The projects have been scrutinized strictly in the last semesters.</a:t>
            </a:r>
          </a:p>
          <a:p>
            <a:pPr>
              <a:buFont typeface="Arial" panose="020B0604020202020204" pitchFamily="34" charset="0"/>
              <a:buChar char="•"/>
            </a:pPr>
            <a:r>
              <a:rPr lang="en-IN" dirty="0"/>
              <a:t> Submission times are strict! Delays allowed only for genuine medical reasons.</a:t>
            </a:r>
          </a:p>
        </p:txBody>
      </p:sp>
      <p:sp>
        <p:nvSpPr>
          <p:cNvPr id="5" name="Footer Placeholder 4">
            <a:extLst>
              <a:ext uri="{FF2B5EF4-FFF2-40B4-BE49-F238E27FC236}">
                <a16:creationId xmlns:a16="http://schemas.microsoft.com/office/drawing/2014/main" id="{BE6130C2-AA49-44CB-B50F-AD3DD4A0ED6C}"/>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315C901C-57F3-4D1A-BBB0-A71C3381E962}"/>
              </a:ext>
            </a:extLst>
          </p:cNvPr>
          <p:cNvSpPr>
            <a:spLocks noGrp="1"/>
          </p:cNvSpPr>
          <p:nvPr>
            <p:ph type="sldNum" sz="quarter" idx="12"/>
          </p:nvPr>
        </p:nvSpPr>
        <p:spPr/>
        <p:txBody>
          <a:bodyPr/>
          <a:lstStyle/>
          <a:p>
            <a:fld id="{629637A9-119A-49DA-BD12-AAC58B377D80}" type="slidenum">
              <a:rPr lang="en-US" smtClean="0"/>
              <a:t>5</a:t>
            </a:fld>
            <a:endParaRPr lang="en-US" dirty="0"/>
          </a:p>
        </p:txBody>
      </p:sp>
    </p:spTree>
    <p:extLst>
      <p:ext uri="{BB962C8B-B14F-4D97-AF65-F5344CB8AC3E}">
        <p14:creationId xmlns:p14="http://schemas.microsoft.com/office/powerpoint/2010/main" val="179519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65CD-A31A-4A84-B312-1ACE21939D04}"/>
              </a:ext>
            </a:extLst>
          </p:cNvPr>
          <p:cNvSpPr>
            <a:spLocks noGrp="1"/>
          </p:cNvSpPr>
          <p:nvPr>
            <p:ph type="title"/>
          </p:nvPr>
        </p:nvSpPr>
        <p:spPr/>
        <p:txBody>
          <a:bodyPr/>
          <a:lstStyle/>
          <a:p>
            <a:r>
              <a:rPr lang="en-IN" dirty="0"/>
              <a:t>Computer System = Hardware + System Software + Application Software</a:t>
            </a:r>
          </a:p>
        </p:txBody>
      </p:sp>
      <p:sp>
        <p:nvSpPr>
          <p:cNvPr id="5" name="Footer Placeholder 4">
            <a:extLst>
              <a:ext uri="{FF2B5EF4-FFF2-40B4-BE49-F238E27FC236}">
                <a16:creationId xmlns:a16="http://schemas.microsoft.com/office/drawing/2014/main" id="{209214DA-8529-4686-9211-04278CAADE94}"/>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1D12E636-B951-486D-ABE4-AC887DE2022E}"/>
              </a:ext>
            </a:extLst>
          </p:cNvPr>
          <p:cNvSpPr>
            <a:spLocks noGrp="1"/>
          </p:cNvSpPr>
          <p:nvPr>
            <p:ph type="sldNum" sz="quarter" idx="12"/>
          </p:nvPr>
        </p:nvSpPr>
        <p:spPr/>
        <p:txBody>
          <a:bodyPr/>
          <a:lstStyle/>
          <a:p>
            <a:fld id="{629637A9-119A-49DA-BD12-AAC58B377D80}" type="slidenum">
              <a:rPr lang="en-US" smtClean="0"/>
              <a:t>6</a:t>
            </a:fld>
            <a:endParaRPr lang="en-US" dirty="0"/>
          </a:p>
        </p:txBody>
      </p:sp>
      <p:sp>
        <p:nvSpPr>
          <p:cNvPr id="7" name="Content Placeholder 2">
            <a:extLst>
              <a:ext uri="{FF2B5EF4-FFF2-40B4-BE49-F238E27FC236}">
                <a16:creationId xmlns:a16="http://schemas.microsoft.com/office/drawing/2014/main" id="{05D86918-1255-4A6B-BA70-44620DF7F3DF}"/>
              </a:ext>
            </a:extLst>
          </p:cNvPr>
          <p:cNvSpPr>
            <a:spLocks noGrp="1"/>
          </p:cNvSpPr>
          <p:nvPr/>
        </p:nvSpPr>
        <p:spPr>
          <a:xfrm>
            <a:off x="1860804" y="2172084"/>
            <a:ext cx="8531352" cy="50292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sz="2000" dirty="0">
                <a:solidFill>
                  <a:schemeClr val="accent2"/>
                </a:solidFill>
              </a:rPr>
              <a:t>	System Software:</a:t>
            </a:r>
            <a:r>
              <a:rPr lang="en-US" sz="2000" dirty="0"/>
              <a:t> Operating System, Device Drivers, Loaders, Linkers, Compilers, Assemblers, ….</a:t>
            </a:r>
            <a:br>
              <a:rPr lang="en-US" sz="2000" dirty="0"/>
            </a:br>
            <a:r>
              <a:rPr lang="en-US" sz="2000" dirty="0">
                <a:solidFill>
                  <a:schemeClr val="accent2"/>
                </a:solidFill>
              </a:rPr>
              <a:t>Application Software:</a:t>
            </a:r>
            <a:r>
              <a:rPr lang="en-US" sz="2000" dirty="0"/>
              <a:t> Web browsers, user-specific applications,  …..</a:t>
            </a:r>
          </a:p>
        </p:txBody>
      </p:sp>
      <p:pic>
        <p:nvPicPr>
          <p:cNvPr id="8" name="Picture 7">
            <a:extLst>
              <a:ext uri="{FF2B5EF4-FFF2-40B4-BE49-F238E27FC236}">
                <a16:creationId xmlns:a16="http://schemas.microsoft.com/office/drawing/2014/main" id="{C4128219-BCCA-4F1B-B381-483CDF46A9D9}"/>
              </a:ext>
            </a:extLst>
          </p:cNvPr>
          <p:cNvPicPr>
            <a:picLocks noChangeAspect="1" noChangeArrowheads="1"/>
          </p:cNvPicPr>
          <p:nvPr/>
        </p:nvPicPr>
        <p:blipFill>
          <a:blip r:embed="rId2" cstate="print"/>
          <a:srcRect/>
          <a:stretch>
            <a:fillRect/>
          </a:stretch>
        </p:blipFill>
        <p:spPr bwMode="auto">
          <a:xfrm>
            <a:off x="4561396" y="1970286"/>
            <a:ext cx="2447268" cy="2043298"/>
          </a:xfrm>
          <a:prstGeom prst="rect">
            <a:avLst/>
          </a:prstGeom>
          <a:noFill/>
          <a:ln w="9525">
            <a:noFill/>
            <a:miter lim="800000"/>
            <a:headEnd/>
            <a:tailEnd/>
          </a:ln>
        </p:spPr>
      </p:pic>
      <p:sp>
        <p:nvSpPr>
          <p:cNvPr id="9" name="Rectangle 8">
            <a:extLst>
              <a:ext uri="{FF2B5EF4-FFF2-40B4-BE49-F238E27FC236}">
                <a16:creationId xmlns:a16="http://schemas.microsoft.com/office/drawing/2014/main" id="{27A09A55-FCAA-4E10-A980-AF6A59FFF740}"/>
              </a:ext>
            </a:extLst>
          </p:cNvPr>
          <p:cNvSpPr/>
          <p:nvPr/>
        </p:nvSpPr>
        <p:spPr>
          <a:xfrm>
            <a:off x="3464079" y="1753354"/>
            <a:ext cx="465121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2"/>
                </a:solidFill>
              </a:rPr>
              <a:t>Source:</a:t>
            </a:r>
            <a:r>
              <a:rPr lang="en-US" dirty="0"/>
              <a:t> H&amp;P-3 (</a:t>
            </a:r>
            <a:r>
              <a:rPr lang="en-US" dirty="0" err="1"/>
              <a:t>Hennesy</a:t>
            </a:r>
            <a:r>
              <a:rPr lang="en-US" dirty="0"/>
              <a:t> &amp; Patterson, 3</a:t>
            </a:r>
            <a:r>
              <a:rPr lang="en-US" baseline="30000" dirty="0"/>
              <a:t>rd</a:t>
            </a:r>
            <a:r>
              <a:rPr lang="en-US" dirty="0"/>
              <a:t> Edition)</a:t>
            </a:r>
          </a:p>
        </p:txBody>
      </p:sp>
      <p:pic>
        <p:nvPicPr>
          <p:cNvPr id="10" name="Picture 9">
            <a:extLst>
              <a:ext uri="{FF2B5EF4-FFF2-40B4-BE49-F238E27FC236}">
                <a16:creationId xmlns:a16="http://schemas.microsoft.com/office/drawing/2014/main" id="{2C10C8FB-54CC-41D0-9A61-432D0BCFA1D8}"/>
              </a:ext>
            </a:extLst>
          </p:cNvPr>
          <p:cNvPicPr>
            <a:picLocks noChangeAspect="1"/>
          </p:cNvPicPr>
          <p:nvPr/>
        </p:nvPicPr>
        <p:blipFill>
          <a:blip r:embed="rId3"/>
          <a:stretch>
            <a:fillRect/>
          </a:stretch>
        </p:blipFill>
        <p:spPr>
          <a:xfrm>
            <a:off x="2640945" y="4013584"/>
            <a:ext cx="6288171" cy="1346200"/>
          </a:xfrm>
          <a:prstGeom prst="rect">
            <a:avLst/>
          </a:prstGeom>
        </p:spPr>
      </p:pic>
    </p:spTree>
    <p:extLst>
      <p:ext uri="{BB962C8B-B14F-4D97-AF65-F5344CB8AC3E}">
        <p14:creationId xmlns:p14="http://schemas.microsoft.com/office/powerpoint/2010/main" val="4026046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8C79D-6FA0-4005-8033-9D7523685137}"/>
              </a:ext>
            </a:extLst>
          </p:cNvPr>
          <p:cNvSpPr>
            <a:spLocks noGrp="1"/>
          </p:cNvSpPr>
          <p:nvPr>
            <p:ph type="title"/>
          </p:nvPr>
        </p:nvSpPr>
        <p:spPr/>
        <p:txBody>
          <a:bodyPr/>
          <a:lstStyle/>
          <a:p>
            <a:r>
              <a:rPr lang="en-IN" dirty="0"/>
              <a:t>Major Function Units</a:t>
            </a:r>
          </a:p>
        </p:txBody>
      </p:sp>
      <p:sp>
        <p:nvSpPr>
          <p:cNvPr id="5" name="Footer Placeholder 4">
            <a:extLst>
              <a:ext uri="{FF2B5EF4-FFF2-40B4-BE49-F238E27FC236}">
                <a16:creationId xmlns:a16="http://schemas.microsoft.com/office/drawing/2014/main" id="{1DBDB789-864D-42DA-B8A7-F345B3F1A0F6}"/>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BF56207E-AD93-47FD-B07A-9924BDA20E92}"/>
              </a:ext>
            </a:extLst>
          </p:cNvPr>
          <p:cNvSpPr>
            <a:spLocks noGrp="1"/>
          </p:cNvSpPr>
          <p:nvPr>
            <p:ph type="sldNum" sz="quarter" idx="12"/>
          </p:nvPr>
        </p:nvSpPr>
        <p:spPr/>
        <p:txBody>
          <a:bodyPr/>
          <a:lstStyle/>
          <a:p>
            <a:fld id="{629637A9-119A-49DA-BD12-AAC58B377D80}" type="slidenum">
              <a:rPr lang="en-US" smtClean="0"/>
              <a:t>7</a:t>
            </a:fld>
            <a:endParaRPr lang="en-US" dirty="0"/>
          </a:p>
        </p:txBody>
      </p:sp>
      <p:pic>
        <p:nvPicPr>
          <p:cNvPr id="7" name="Picture 3">
            <a:extLst>
              <a:ext uri="{FF2B5EF4-FFF2-40B4-BE49-F238E27FC236}">
                <a16:creationId xmlns:a16="http://schemas.microsoft.com/office/drawing/2014/main" id="{6582963D-3A80-4E4E-A85E-BA1E26AA7679}"/>
              </a:ext>
            </a:extLst>
          </p:cNvPr>
          <p:cNvPicPr>
            <a:picLocks noChangeAspect="1" noChangeArrowheads="1"/>
          </p:cNvPicPr>
          <p:nvPr/>
        </p:nvPicPr>
        <p:blipFill>
          <a:blip r:embed="rId2" cstate="print"/>
          <a:srcRect/>
          <a:stretch>
            <a:fillRect/>
          </a:stretch>
        </p:blipFill>
        <p:spPr bwMode="auto">
          <a:xfrm>
            <a:off x="2938462" y="1860148"/>
            <a:ext cx="6315075" cy="3667125"/>
          </a:xfrm>
          <a:prstGeom prst="rect">
            <a:avLst/>
          </a:prstGeom>
          <a:noFill/>
          <a:ln w="9525">
            <a:noFill/>
            <a:miter lim="800000"/>
            <a:headEnd/>
            <a:tailEnd/>
          </a:ln>
        </p:spPr>
      </p:pic>
      <p:sp>
        <p:nvSpPr>
          <p:cNvPr id="8" name="TextBox 7">
            <a:extLst>
              <a:ext uri="{FF2B5EF4-FFF2-40B4-BE49-F238E27FC236}">
                <a16:creationId xmlns:a16="http://schemas.microsoft.com/office/drawing/2014/main" id="{69F3E940-5BBD-4062-852D-9283BCEB3ED4}"/>
              </a:ext>
            </a:extLst>
          </p:cNvPr>
          <p:cNvSpPr txBox="1"/>
          <p:nvPr/>
        </p:nvSpPr>
        <p:spPr>
          <a:xfrm>
            <a:off x="3009899" y="5624197"/>
            <a:ext cx="6172200" cy="369332"/>
          </a:xfrm>
          <a:prstGeom prst="rect">
            <a:avLst/>
          </a:prstGeom>
          <a:noFill/>
        </p:spPr>
        <p:txBody>
          <a:bodyPr wrap="square" rtlCol="0">
            <a:spAutoFit/>
          </a:bodyPr>
          <a:lstStyle/>
          <a:p>
            <a:r>
              <a:rPr lang="en-US" dirty="0">
                <a:solidFill>
                  <a:schemeClr val="accent2"/>
                </a:solidFill>
              </a:rPr>
              <a:t>Source:</a:t>
            </a:r>
            <a:r>
              <a:rPr lang="en-US" dirty="0"/>
              <a:t> Prof. Cheung’s Course Notes (Imperial College, London)</a:t>
            </a:r>
          </a:p>
        </p:txBody>
      </p:sp>
    </p:spTree>
    <p:extLst>
      <p:ext uri="{BB962C8B-B14F-4D97-AF65-F5344CB8AC3E}">
        <p14:creationId xmlns:p14="http://schemas.microsoft.com/office/powerpoint/2010/main" val="1638236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573C-70B9-4668-BE85-6689B8482C4F}"/>
              </a:ext>
            </a:extLst>
          </p:cNvPr>
          <p:cNvSpPr>
            <a:spLocks noGrp="1"/>
          </p:cNvSpPr>
          <p:nvPr>
            <p:ph type="title"/>
          </p:nvPr>
        </p:nvSpPr>
        <p:spPr/>
        <p:txBody>
          <a:bodyPr/>
          <a:lstStyle/>
          <a:p>
            <a:r>
              <a:rPr lang="en-IN" dirty="0"/>
              <a:t>Computer Architecture - Models</a:t>
            </a:r>
          </a:p>
        </p:txBody>
      </p:sp>
      <p:pic>
        <p:nvPicPr>
          <p:cNvPr id="7" name="Content Placeholder 6">
            <a:extLst>
              <a:ext uri="{FF2B5EF4-FFF2-40B4-BE49-F238E27FC236}">
                <a16:creationId xmlns:a16="http://schemas.microsoft.com/office/drawing/2014/main" id="{BAF8DA59-C4EA-4144-ACA5-6E98FB632F08}"/>
              </a:ext>
            </a:extLst>
          </p:cNvPr>
          <p:cNvPicPr>
            <a:picLocks noGrp="1" noChangeAspect="1"/>
          </p:cNvPicPr>
          <p:nvPr>
            <p:ph idx="1"/>
          </p:nvPr>
        </p:nvPicPr>
        <p:blipFill>
          <a:blip r:embed="rId2"/>
          <a:stretch>
            <a:fillRect/>
          </a:stretch>
        </p:blipFill>
        <p:spPr>
          <a:xfrm>
            <a:off x="589219" y="2024100"/>
            <a:ext cx="5306333" cy="3096541"/>
          </a:xfrm>
          <a:prstGeom prst="rect">
            <a:avLst/>
          </a:prstGeom>
        </p:spPr>
      </p:pic>
      <p:sp>
        <p:nvSpPr>
          <p:cNvPr id="5" name="Footer Placeholder 4">
            <a:extLst>
              <a:ext uri="{FF2B5EF4-FFF2-40B4-BE49-F238E27FC236}">
                <a16:creationId xmlns:a16="http://schemas.microsoft.com/office/drawing/2014/main" id="{8DE0D96F-3A37-4499-93AC-64E06EEBA95F}"/>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51065015-FBE6-43FB-9E40-B212686CC6B5}"/>
              </a:ext>
            </a:extLst>
          </p:cNvPr>
          <p:cNvSpPr>
            <a:spLocks noGrp="1"/>
          </p:cNvSpPr>
          <p:nvPr>
            <p:ph type="sldNum" sz="quarter" idx="12"/>
          </p:nvPr>
        </p:nvSpPr>
        <p:spPr/>
        <p:txBody>
          <a:bodyPr/>
          <a:lstStyle/>
          <a:p>
            <a:fld id="{629637A9-119A-49DA-BD12-AAC58B377D80}" type="slidenum">
              <a:rPr lang="en-US" smtClean="0"/>
              <a:t>8</a:t>
            </a:fld>
            <a:endParaRPr lang="en-US" dirty="0"/>
          </a:p>
        </p:txBody>
      </p:sp>
      <p:sp>
        <p:nvSpPr>
          <p:cNvPr id="8" name="TextBox 7">
            <a:extLst>
              <a:ext uri="{FF2B5EF4-FFF2-40B4-BE49-F238E27FC236}">
                <a16:creationId xmlns:a16="http://schemas.microsoft.com/office/drawing/2014/main" id="{0EF6B992-5719-418E-8B75-A38772B7AE8F}"/>
              </a:ext>
            </a:extLst>
          </p:cNvPr>
          <p:cNvSpPr txBox="1"/>
          <p:nvPr/>
        </p:nvSpPr>
        <p:spPr>
          <a:xfrm>
            <a:off x="1871336" y="5222715"/>
            <a:ext cx="2742097" cy="369332"/>
          </a:xfrm>
          <a:prstGeom prst="rect">
            <a:avLst/>
          </a:prstGeom>
          <a:noFill/>
        </p:spPr>
        <p:txBody>
          <a:bodyPr wrap="none" rtlCol="0">
            <a:spAutoFit/>
          </a:bodyPr>
          <a:lstStyle/>
          <a:p>
            <a:r>
              <a:rPr lang="en-IN" dirty="0"/>
              <a:t>Von Neumann Architecture</a:t>
            </a:r>
          </a:p>
        </p:txBody>
      </p:sp>
      <p:pic>
        <p:nvPicPr>
          <p:cNvPr id="2052" name="Picture 4">
            <a:extLst>
              <a:ext uri="{FF2B5EF4-FFF2-40B4-BE49-F238E27FC236}">
                <a16:creationId xmlns:a16="http://schemas.microsoft.com/office/drawing/2014/main" id="{B3C9A45D-DD65-429E-9CC1-70FD1FAAB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095" y="1880729"/>
            <a:ext cx="4873686" cy="30965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EDAD7B7-39D8-4EF4-80FA-AD50D4343D02}"/>
              </a:ext>
            </a:extLst>
          </p:cNvPr>
          <p:cNvSpPr txBox="1"/>
          <p:nvPr/>
        </p:nvSpPr>
        <p:spPr>
          <a:xfrm>
            <a:off x="8092823" y="5120638"/>
            <a:ext cx="2146229" cy="369332"/>
          </a:xfrm>
          <a:prstGeom prst="rect">
            <a:avLst/>
          </a:prstGeom>
          <a:noFill/>
        </p:spPr>
        <p:txBody>
          <a:bodyPr wrap="none" rtlCol="0">
            <a:spAutoFit/>
          </a:bodyPr>
          <a:lstStyle/>
          <a:p>
            <a:r>
              <a:rPr lang="en-IN" dirty="0"/>
              <a:t>Harvard Architecture</a:t>
            </a:r>
          </a:p>
        </p:txBody>
      </p:sp>
      <p:sp>
        <p:nvSpPr>
          <p:cNvPr id="12" name="Rectangle 11">
            <a:extLst>
              <a:ext uri="{FF2B5EF4-FFF2-40B4-BE49-F238E27FC236}">
                <a16:creationId xmlns:a16="http://schemas.microsoft.com/office/drawing/2014/main" id="{49E69C19-AA29-4DDB-B344-C33BFBE8209F}"/>
              </a:ext>
            </a:extLst>
          </p:cNvPr>
          <p:cNvSpPr/>
          <p:nvPr/>
        </p:nvSpPr>
        <p:spPr>
          <a:xfrm>
            <a:off x="10017723" y="5947085"/>
            <a:ext cx="1877245" cy="369332"/>
          </a:xfrm>
          <a:prstGeom prst="rect">
            <a:avLst/>
          </a:prstGeom>
        </p:spPr>
        <p:txBody>
          <a:bodyPr wrap="none">
            <a:spAutoFit/>
          </a:bodyPr>
          <a:lstStyle/>
          <a:p>
            <a:r>
              <a:rPr lang="en-IN" dirty="0">
                <a:solidFill>
                  <a:srgbClr val="7F7F7F"/>
                </a:solidFill>
                <a:latin typeface="Calibri" panose="020F0502020204030204" pitchFamily="34" charset="0"/>
              </a:rPr>
              <a:t>Source: Wikipedia</a:t>
            </a:r>
            <a:endParaRPr lang="en-IN" dirty="0"/>
          </a:p>
        </p:txBody>
      </p:sp>
    </p:spTree>
    <p:extLst>
      <p:ext uri="{BB962C8B-B14F-4D97-AF65-F5344CB8AC3E}">
        <p14:creationId xmlns:p14="http://schemas.microsoft.com/office/powerpoint/2010/main" val="2086029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6A0A-A4F9-4F42-ACA9-2AA298429144}"/>
              </a:ext>
            </a:extLst>
          </p:cNvPr>
          <p:cNvSpPr>
            <a:spLocks noGrp="1"/>
          </p:cNvSpPr>
          <p:nvPr>
            <p:ph type="title"/>
          </p:nvPr>
        </p:nvSpPr>
        <p:spPr/>
        <p:txBody>
          <a:bodyPr/>
          <a:lstStyle/>
          <a:p>
            <a:r>
              <a:rPr lang="en-IN" dirty="0"/>
              <a:t>ISA: Hardware – Software Interface</a:t>
            </a:r>
          </a:p>
        </p:txBody>
      </p:sp>
      <p:sp>
        <p:nvSpPr>
          <p:cNvPr id="5" name="Footer Placeholder 4">
            <a:extLst>
              <a:ext uri="{FF2B5EF4-FFF2-40B4-BE49-F238E27FC236}">
                <a16:creationId xmlns:a16="http://schemas.microsoft.com/office/drawing/2014/main" id="{B66F4D2E-CF5B-464E-B3FC-5878B951FE15}"/>
              </a:ext>
            </a:extLst>
          </p:cNvPr>
          <p:cNvSpPr>
            <a:spLocks noGrp="1"/>
          </p:cNvSpPr>
          <p:nvPr>
            <p:ph type="ftr" sz="quarter" idx="11"/>
          </p:nvPr>
        </p:nvSpPr>
        <p:spPr/>
        <p:txBody>
          <a:bodyPr/>
          <a:lstStyle/>
          <a:p>
            <a:r>
              <a:rPr lang="en-US"/>
              <a:t>Intro to Processor Architecture (Spring 2024)</a:t>
            </a:r>
            <a:endParaRPr lang="en-US" dirty="0"/>
          </a:p>
        </p:txBody>
      </p:sp>
      <p:sp>
        <p:nvSpPr>
          <p:cNvPr id="6" name="Slide Number Placeholder 5">
            <a:extLst>
              <a:ext uri="{FF2B5EF4-FFF2-40B4-BE49-F238E27FC236}">
                <a16:creationId xmlns:a16="http://schemas.microsoft.com/office/drawing/2014/main" id="{9A95E587-07EC-4736-9E91-EBF344985773}"/>
              </a:ext>
            </a:extLst>
          </p:cNvPr>
          <p:cNvSpPr>
            <a:spLocks noGrp="1"/>
          </p:cNvSpPr>
          <p:nvPr>
            <p:ph type="sldNum" sz="quarter" idx="12"/>
          </p:nvPr>
        </p:nvSpPr>
        <p:spPr/>
        <p:txBody>
          <a:bodyPr/>
          <a:lstStyle/>
          <a:p>
            <a:fld id="{629637A9-119A-49DA-BD12-AAC58B377D80}" type="slidenum">
              <a:rPr lang="en-US" smtClean="0"/>
              <a:t>9</a:t>
            </a:fld>
            <a:endParaRPr lang="en-US" dirty="0"/>
          </a:p>
        </p:txBody>
      </p:sp>
      <p:pic>
        <p:nvPicPr>
          <p:cNvPr id="7" name="Picture 6">
            <a:extLst>
              <a:ext uri="{FF2B5EF4-FFF2-40B4-BE49-F238E27FC236}">
                <a16:creationId xmlns:a16="http://schemas.microsoft.com/office/drawing/2014/main" id="{703C0E13-1E62-42D0-8ADA-D93532B232EA}"/>
              </a:ext>
            </a:extLst>
          </p:cNvPr>
          <p:cNvPicPr>
            <a:picLocks noChangeAspect="1"/>
          </p:cNvPicPr>
          <p:nvPr/>
        </p:nvPicPr>
        <p:blipFill>
          <a:blip r:embed="rId2"/>
          <a:stretch>
            <a:fillRect/>
          </a:stretch>
        </p:blipFill>
        <p:spPr>
          <a:xfrm>
            <a:off x="2868930" y="2240280"/>
            <a:ext cx="6515100" cy="3263900"/>
          </a:xfrm>
          <a:prstGeom prst="rect">
            <a:avLst/>
          </a:prstGeom>
        </p:spPr>
      </p:pic>
    </p:spTree>
    <p:extLst>
      <p:ext uri="{BB962C8B-B14F-4D97-AF65-F5344CB8AC3E}">
        <p14:creationId xmlns:p14="http://schemas.microsoft.com/office/powerpoint/2010/main" val="343585937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2590</TotalTime>
  <Words>799</Words>
  <Application>Microsoft Office PowerPoint</Application>
  <PresentationFormat>Widescreen</PresentationFormat>
  <Paragraphs>120</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Courier</vt:lpstr>
      <vt:lpstr>Arial</vt:lpstr>
      <vt:lpstr>Calibri</vt:lpstr>
      <vt:lpstr>Calibri Light</vt:lpstr>
      <vt:lpstr>Wingdings</vt:lpstr>
      <vt:lpstr>Retrospect</vt:lpstr>
      <vt:lpstr>Introduction to Processor Architecture (EC2.204)</vt:lpstr>
      <vt:lpstr>Course Outline</vt:lpstr>
      <vt:lpstr>Reference Books</vt:lpstr>
      <vt:lpstr>Administrivia</vt:lpstr>
      <vt:lpstr>Expected Conduct</vt:lpstr>
      <vt:lpstr>Computer System = Hardware + System Software + Application Software</vt:lpstr>
      <vt:lpstr>Major Function Units</vt:lpstr>
      <vt:lpstr>Computer Architecture - Models</vt:lpstr>
      <vt:lpstr>ISA: Hardware – Software Interface</vt:lpstr>
      <vt:lpstr>Instruction Set Architecture (ISA)</vt:lpstr>
      <vt:lpstr>ISA: Hardware – Software Interface</vt:lpstr>
      <vt:lpstr>Programming Abstractions</vt:lpstr>
      <vt:lpstr>ISA: Hardware – Software Interface</vt:lpstr>
      <vt:lpstr>Running the “Hello World” Program</vt:lpstr>
      <vt:lpstr>Running the “Hello World” Program</vt:lpstr>
      <vt:lpstr>Running the “Hello World” Program</vt:lpstr>
      <vt:lpstr>Basic Processor Model</vt:lpstr>
      <vt:lpstr>Technologies for Building Processors and Memories</vt:lpstr>
      <vt:lpstr>Close-up of Motherboard</vt:lpstr>
      <vt:lpstr>Inside a Pentium 4 Processor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Systems Organization (CS2.201)/ Introduction to Processor Architecture (EC6.202)</dc:title>
  <dc:creator>Deepak Gangadharan</dc:creator>
  <cp:lastModifiedBy>Deepak Gangadharan</cp:lastModifiedBy>
  <cp:revision>41</cp:revision>
  <dcterms:created xsi:type="dcterms:W3CDTF">2021-01-05T00:08:58Z</dcterms:created>
  <dcterms:modified xsi:type="dcterms:W3CDTF">2024-01-04T06:10:02Z</dcterms:modified>
</cp:coreProperties>
</file>